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672" userDrawn="1">
          <p15:clr>
            <a:srgbClr val="A4A3A4"/>
          </p15:clr>
        </p15:guide>
        <p15:guide id="2" pos="45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9DE4E"/>
    <a:srgbClr val="DCE1FF"/>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7CEE3B-B770-433A-ACFC-443960FAABAD}" v="33" dt="2026-09-23T08:29:31.9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69" autoAdjust="0"/>
  </p:normalViewPr>
  <p:slideViewPr>
    <p:cSldViewPr snapToGrid="0">
      <p:cViewPr>
        <p:scale>
          <a:sx n="90" d="100"/>
          <a:sy n="90" d="100"/>
        </p:scale>
        <p:origin x="-1146" y="-336"/>
      </p:cViewPr>
      <p:guideLst>
        <p:guide orient="horz" pos="672"/>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3T08:31:49.950" v="485" actId="14100"/>
      <pc:docMkLst>
        <pc:docMk/>
      </pc:docMkLst>
      <pc:sldChg chg="modSp mod">
        <pc:chgData name="Naiara MACIAS - Communication Assistant" userId="9208f14e-163a-43fb-a9e7-9d0490f97ad9" providerId="ADAL" clId="{3BF560C9-38E3-411C-BBB1-CB3B94294DB6}" dt="2026-09-23T08:24:07.039" v="392" actId="962"/>
        <pc:sldMkLst>
          <pc:docMk/>
          <pc:sldMk cId="0" sldId="258"/>
        </pc:sldMkLst>
        <pc:spChg chg="mod">
          <ac:chgData name="Naiara MACIAS - Communication Assistant" userId="9208f14e-163a-43fb-a9e7-9d0490f97ad9" providerId="ADAL" clId="{3BF560C9-38E3-411C-BBB1-CB3B94294DB6}" dt="2026-09-23T07:53:37.847" v="10" actId="14100"/>
          <ac:spMkLst>
            <pc:docMk/>
            <pc:sldMk cId="0" sldId="258"/>
            <ac:spMk id="5" creationId="{00000000-0000-0000-0000-000000000000}"/>
          </ac:spMkLst>
        </pc:spChg>
        <pc:spChg chg="mod">
          <ac:chgData name="Naiara MACIAS - Communication Assistant" userId="9208f14e-163a-43fb-a9e7-9d0490f97ad9" providerId="ADAL" clId="{3BF560C9-38E3-411C-BBB1-CB3B94294DB6}" dt="2026-09-23T07:53:16.200" v="6" actId="207"/>
          <ac:spMkLst>
            <pc:docMk/>
            <pc:sldMk cId="0" sldId="258"/>
            <ac:spMk id="20481" creationId="{00000000-0000-0000-0000-000000000000}"/>
          </ac:spMkLst>
        </pc:spChg>
        <pc:spChg chg="mod">
          <ac:chgData name="Naiara MACIAS - Communication Assistant" userId="9208f14e-163a-43fb-a9e7-9d0490f97ad9" providerId="ADAL" clId="{3BF560C9-38E3-411C-BBB1-CB3B94294DB6}" dt="2026-09-23T07:53:42.721" v="12" actId="14100"/>
          <ac:spMkLst>
            <pc:docMk/>
            <pc:sldMk cId="0" sldId="258"/>
            <ac:spMk id="20484" creationId="{00000000-0000-0000-0000-000000000000}"/>
          </ac:spMkLst>
        </pc:spChg>
        <pc:picChg chg="mod">
          <ac:chgData name="Naiara MACIAS - Communication Assistant" userId="9208f14e-163a-43fb-a9e7-9d0490f97ad9" providerId="ADAL" clId="{3BF560C9-38E3-411C-BBB1-CB3B94294DB6}" dt="2026-09-23T08:24:07.039" v="392" actId="962"/>
          <ac:picMkLst>
            <pc:docMk/>
            <pc:sldMk cId="0" sldId="258"/>
            <ac:picMk id="20482" creationId="{00000000-0000-0000-0000-000000000000}"/>
          </ac:picMkLst>
        </pc:picChg>
      </pc:sldChg>
      <pc:sldChg chg="modSp mod">
        <pc:chgData name="Naiara MACIAS - Communication Assistant" userId="9208f14e-163a-43fb-a9e7-9d0490f97ad9" providerId="ADAL" clId="{3BF560C9-38E3-411C-BBB1-CB3B94294DB6}" dt="2026-09-23T08:24:31.714" v="393" actId="962"/>
        <pc:sldMkLst>
          <pc:docMk/>
          <pc:sldMk cId="0" sldId="259"/>
        </pc:sldMkLst>
        <pc:spChg chg="mod">
          <ac:chgData name="Naiara MACIAS - Communication Assistant" userId="9208f14e-163a-43fb-a9e7-9d0490f97ad9" providerId="ADAL" clId="{3BF560C9-38E3-411C-BBB1-CB3B94294DB6}" dt="2026-09-23T07:53:48.698" v="13" actId="207"/>
          <ac:spMkLst>
            <pc:docMk/>
            <pc:sldMk cId="0" sldId="259"/>
            <ac:spMk id="5" creationId="{00000000-0000-0000-0000-000000000000}"/>
          </ac:spMkLst>
        </pc:spChg>
        <pc:spChg chg="mod">
          <ac:chgData name="Naiara MACIAS - Communication Assistant" userId="9208f14e-163a-43fb-a9e7-9d0490f97ad9" providerId="ADAL" clId="{3BF560C9-38E3-411C-BBB1-CB3B94294DB6}" dt="2026-09-23T07:53:51.890" v="14" actId="207"/>
          <ac:spMkLst>
            <pc:docMk/>
            <pc:sldMk cId="0" sldId="259"/>
            <ac:spMk id="22532" creationId="{00000000-0000-0000-0000-000000000000}"/>
          </ac:spMkLst>
        </pc:spChg>
        <pc:picChg chg="mod">
          <ac:chgData name="Naiara MACIAS - Communication Assistant" userId="9208f14e-163a-43fb-a9e7-9d0490f97ad9" providerId="ADAL" clId="{3BF560C9-38E3-411C-BBB1-CB3B94294DB6}" dt="2026-09-23T08:24:31.714" v="393" actId="962"/>
          <ac:picMkLst>
            <pc:docMk/>
            <pc:sldMk cId="0" sldId="259"/>
            <ac:picMk id="22529" creationId="{00000000-0000-0000-0000-000000000000}"/>
          </ac:picMkLst>
        </pc:picChg>
      </pc:sldChg>
      <pc:sldChg chg="modSp mod">
        <pc:chgData name="Naiara MACIAS - Communication Assistant" userId="9208f14e-163a-43fb-a9e7-9d0490f97ad9" providerId="ADAL" clId="{3BF560C9-38E3-411C-BBB1-CB3B94294DB6}" dt="2026-09-23T07:54:36.370" v="15" actId="108"/>
        <pc:sldMkLst>
          <pc:docMk/>
          <pc:sldMk cId="0" sldId="260"/>
        </pc:sldMkLst>
        <pc:spChg chg="mod">
          <ac:chgData name="Naiara MACIAS - Communication Assistant" userId="9208f14e-163a-43fb-a9e7-9d0490f97ad9" providerId="ADAL" clId="{3BF560C9-38E3-411C-BBB1-CB3B94294DB6}" dt="2026-09-23T07:54:36.370" v="15" actId="108"/>
          <ac:spMkLst>
            <pc:docMk/>
            <pc:sldMk cId="0" sldId="260"/>
            <ac:spMk id="7" creationId="{00000000-0000-0000-0000-000000000000}"/>
          </ac:spMkLst>
        </pc:spChg>
      </pc:sldChg>
      <pc:sldChg chg="modSp mod">
        <pc:chgData name="Naiara MACIAS - Communication Assistant" userId="9208f14e-163a-43fb-a9e7-9d0490f97ad9" providerId="ADAL" clId="{3BF560C9-38E3-411C-BBB1-CB3B94294DB6}" dt="2026-09-23T08:25:12.784" v="398" actId="962"/>
        <pc:sldMkLst>
          <pc:docMk/>
          <pc:sldMk cId="0" sldId="262"/>
        </pc:sldMkLst>
        <pc:spChg chg="mod">
          <ac:chgData name="Naiara MACIAS - Communication Assistant" userId="9208f14e-163a-43fb-a9e7-9d0490f97ad9" providerId="ADAL" clId="{3BF560C9-38E3-411C-BBB1-CB3B94294DB6}" dt="2026-09-23T08:24:33.297" v="394" actId="962"/>
          <ac:spMkLst>
            <pc:docMk/>
            <pc:sldMk cId="0" sldId="262"/>
            <ac:spMk id="29" creationId="{00000000-0000-0000-0000-000000000000}"/>
          </ac:spMkLst>
        </pc:spChg>
        <pc:spChg chg="mod">
          <ac:chgData name="Naiara MACIAS - Communication Assistant" userId="9208f14e-163a-43fb-a9e7-9d0490f97ad9" providerId="ADAL" clId="{3BF560C9-38E3-411C-BBB1-CB3B94294DB6}" dt="2026-09-23T07:54:57.722" v="18" actId="14100"/>
          <ac:spMkLst>
            <pc:docMk/>
            <pc:sldMk cId="0" sldId="262"/>
            <ac:spMk id="26625" creationId="{00000000-0000-0000-0000-000000000000}"/>
          </ac:spMkLst>
        </pc:spChg>
        <pc:spChg chg="mod">
          <ac:chgData name="Naiara MACIAS - Communication Assistant" userId="9208f14e-163a-43fb-a9e7-9d0490f97ad9" providerId="ADAL" clId="{3BF560C9-38E3-411C-BBB1-CB3B94294DB6}" dt="2026-09-23T07:55:16.364" v="45" actId="1038"/>
          <ac:spMkLst>
            <pc:docMk/>
            <pc:sldMk cId="0" sldId="262"/>
            <ac:spMk id="26632" creationId="{00000000-0000-0000-0000-000000000000}"/>
          </ac:spMkLst>
        </pc:spChg>
        <pc:spChg chg="mod">
          <ac:chgData name="Naiara MACIAS - Communication Assistant" userId="9208f14e-163a-43fb-a9e7-9d0490f97ad9" providerId="ADAL" clId="{3BF560C9-38E3-411C-BBB1-CB3B94294DB6}" dt="2026-09-23T07:55:21.901" v="50" actId="1037"/>
          <ac:spMkLst>
            <pc:docMk/>
            <pc:sldMk cId="0" sldId="262"/>
            <ac:spMk id="26641" creationId="{00000000-0000-0000-0000-000000000000}"/>
          </ac:spMkLst>
        </pc:spChg>
        <pc:spChg chg="mod">
          <ac:chgData name="Naiara MACIAS - Communication Assistant" userId="9208f14e-163a-43fb-a9e7-9d0490f97ad9" providerId="ADAL" clId="{3BF560C9-38E3-411C-BBB1-CB3B94294DB6}" dt="2026-09-23T08:20:07.594" v="372" actId="1037"/>
          <ac:spMkLst>
            <pc:docMk/>
            <pc:sldMk cId="0" sldId="262"/>
            <ac:spMk id="26652" creationId="{00000000-0000-0000-0000-000000000000}"/>
          </ac:spMkLst>
        </pc:spChg>
        <pc:spChg chg="mod">
          <ac:chgData name="Naiara MACIAS - Communication Assistant" userId="9208f14e-163a-43fb-a9e7-9d0490f97ad9" providerId="ADAL" clId="{3BF560C9-38E3-411C-BBB1-CB3B94294DB6}" dt="2026-09-23T08:18:55.688" v="345" actId="1038"/>
          <ac:spMkLst>
            <pc:docMk/>
            <pc:sldMk cId="0" sldId="262"/>
            <ac:spMk id="26664" creationId="{00000000-0000-0000-0000-000000000000}"/>
          </ac:spMkLst>
        </pc:spChg>
        <pc:spChg chg="mod">
          <ac:chgData name="Naiara MACIAS - Communication Assistant" userId="9208f14e-163a-43fb-a9e7-9d0490f97ad9" providerId="ADAL" clId="{3BF560C9-38E3-411C-BBB1-CB3B94294DB6}" dt="2026-09-23T08:19:42.557" v="369" actId="108"/>
          <ac:spMkLst>
            <pc:docMk/>
            <pc:sldMk cId="0" sldId="262"/>
            <ac:spMk id="26665" creationId="{00000000-0000-0000-0000-000000000000}"/>
          </ac:spMkLst>
        </pc:spChg>
        <pc:picChg chg="mod">
          <ac:chgData name="Naiara MACIAS - Communication Assistant" userId="9208f14e-163a-43fb-a9e7-9d0490f97ad9" providerId="ADAL" clId="{3BF560C9-38E3-411C-BBB1-CB3B94294DB6}" dt="2026-09-23T08:24:34.530" v="395" actId="962"/>
          <ac:picMkLst>
            <pc:docMk/>
            <pc:sldMk cId="0" sldId="262"/>
            <ac:picMk id="26631" creationId="{00000000-0000-0000-0000-000000000000}"/>
          </ac:picMkLst>
        </pc:picChg>
        <pc:cxnChg chg="mod">
          <ac:chgData name="Naiara MACIAS - Communication Assistant" userId="9208f14e-163a-43fb-a9e7-9d0490f97ad9" providerId="ADAL" clId="{3BF560C9-38E3-411C-BBB1-CB3B94294DB6}" dt="2026-09-23T08:25:12.784" v="398" actId="962"/>
          <ac:cxnSpMkLst>
            <pc:docMk/>
            <pc:sldMk cId="0" sldId="262"/>
            <ac:cxnSpMk id="106" creationId="{00000000-0000-0000-0000-000000000000}"/>
          </ac:cxnSpMkLst>
        </pc:cxnChg>
      </pc:sldChg>
      <pc:sldChg chg="modSp mod">
        <pc:chgData name="Naiara MACIAS - Communication Assistant" userId="9208f14e-163a-43fb-a9e7-9d0490f97ad9" providerId="ADAL" clId="{3BF560C9-38E3-411C-BBB1-CB3B94294DB6}" dt="2026-09-23T08:20:36.141" v="376" actId="14100"/>
        <pc:sldMkLst>
          <pc:docMk/>
          <pc:sldMk cId="0" sldId="263"/>
        </pc:sldMkLst>
        <pc:spChg chg="mod">
          <ac:chgData name="Naiara MACIAS - Communication Assistant" userId="9208f14e-163a-43fb-a9e7-9d0490f97ad9" providerId="ADAL" clId="{3BF560C9-38E3-411C-BBB1-CB3B94294DB6}" dt="2026-09-23T08:20:22.701" v="373" actId="14100"/>
          <ac:spMkLst>
            <pc:docMk/>
            <pc:sldMk cId="0" sldId="263"/>
            <ac:spMk id="4" creationId="{00000000-0000-0000-0000-000000000000}"/>
          </ac:spMkLst>
        </pc:spChg>
        <pc:spChg chg="mod">
          <ac:chgData name="Naiara MACIAS - Communication Assistant" userId="9208f14e-163a-43fb-a9e7-9d0490f97ad9" providerId="ADAL" clId="{3BF560C9-38E3-411C-BBB1-CB3B94294DB6}" dt="2026-09-23T08:20:36.141" v="376" actId="14100"/>
          <ac:spMkLst>
            <pc:docMk/>
            <pc:sldMk cId="0" sldId="263"/>
            <ac:spMk id="5" creationId="{00000000-0000-0000-0000-000000000000}"/>
          </ac:spMkLst>
        </pc:spChg>
        <pc:spChg chg="mod">
          <ac:chgData name="Naiara MACIAS - Communication Assistant" userId="9208f14e-163a-43fb-a9e7-9d0490f97ad9" providerId="ADAL" clId="{3BF560C9-38E3-411C-BBB1-CB3B94294DB6}" dt="2026-09-23T08:20:29.766" v="374" actId="14100"/>
          <ac:spMkLst>
            <pc:docMk/>
            <pc:sldMk cId="0" sldId="263"/>
            <ac:spMk id="6" creationId="{00000000-0000-0000-0000-000000000000}"/>
          </ac:spMkLst>
        </pc:spChg>
        <pc:spChg chg="mod">
          <ac:chgData name="Naiara MACIAS - Communication Assistant" userId="9208f14e-163a-43fb-a9e7-9d0490f97ad9" providerId="ADAL" clId="{3BF560C9-38E3-411C-BBB1-CB3B94294DB6}" dt="2026-09-23T07:56:02.643" v="68" actId="948"/>
          <ac:spMkLst>
            <pc:docMk/>
            <pc:sldMk cId="0" sldId="263"/>
            <ac:spMk id="7" creationId="{00000000-0000-0000-0000-000000000000}"/>
          </ac:spMkLst>
        </pc:spChg>
        <pc:picChg chg="mod">
          <ac:chgData name="Naiara MACIAS - Communication Assistant" userId="9208f14e-163a-43fb-a9e7-9d0490f97ad9" providerId="ADAL" clId="{3BF560C9-38E3-411C-BBB1-CB3B94294DB6}" dt="2026-09-23T08:20:32.614" v="375" actId="14100"/>
          <ac:picMkLst>
            <pc:docMk/>
            <pc:sldMk cId="0" sldId="263"/>
            <ac:picMk id="30726" creationId="{00000000-0000-0000-0000-000000000000}"/>
          </ac:picMkLst>
        </pc:picChg>
      </pc:sldChg>
      <pc:sldChg chg="modSp mod">
        <pc:chgData name="Naiara MACIAS - Communication Assistant" userId="9208f14e-163a-43fb-a9e7-9d0490f97ad9" providerId="ADAL" clId="{3BF560C9-38E3-411C-BBB1-CB3B94294DB6}" dt="2026-09-23T07:57:01.570" v="100" actId="1076"/>
        <pc:sldMkLst>
          <pc:docMk/>
          <pc:sldMk cId="0" sldId="264"/>
        </pc:sldMkLst>
        <pc:spChg chg="mod">
          <ac:chgData name="Naiara MACIAS - Communication Assistant" userId="9208f14e-163a-43fb-a9e7-9d0490f97ad9" providerId="ADAL" clId="{3BF560C9-38E3-411C-BBB1-CB3B94294DB6}" dt="2026-09-23T07:56:55.898" v="98" actId="14100"/>
          <ac:spMkLst>
            <pc:docMk/>
            <pc:sldMk cId="0" sldId="264"/>
            <ac:spMk id="4" creationId="{00000000-0000-0000-0000-000000000000}"/>
          </ac:spMkLst>
        </pc:spChg>
        <pc:spChg chg="mod">
          <ac:chgData name="Naiara MACIAS - Communication Assistant" userId="9208f14e-163a-43fb-a9e7-9d0490f97ad9" providerId="ADAL" clId="{3BF560C9-38E3-411C-BBB1-CB3B94294DB6}" dt="2026-09-23T07:56:50.810" v="96" actId="207"/>
          <ac:spMkLst>
            <pc:docMk/>
            <pc:sldMk cId="0" sldId="264"/>
            <ac:spMk id="5" creationId="{00000000-0000-0000-0000-000000000000}"/>
          </ac:spMkLst>
        </pc:spChg>
        <pc:picChg chg="mod">
          <ac:chgData name="Naiara MACIAS - Communication Assistant" userId="9208f14e-163a-43fb-a9e7-9d0490f97ad9" providerId="ADAL" clId="{3BF560C9-38E3-411C-BBB1-CB3B94294DB6}" dt="2026-09-23T07:57:01.570" v="100" actId="1076"/>
          <ac:picMkLst>
            <pc:docMk/>
            <pc:sldMk cId="0" sldId="264"/>
            <ac:picMk id="32772" creationId="{00000000-0000-0000-0000-000000000000}"/>
          </ac:picMkLst>
        </pc:picChg>
      </pc:sldChg>
      <pc:sldChg chg="modSp mod">
        <pc:chgData name="Naiara MACIAS - Communication Assistant" userId="9208f14e-163a-43fb-a9e7-9d0490f97ad9" providerId="ADAL" clId="{3BF560C9-38E3-411C-BBB1-CB3B94294DB6}" dt="2026-09-23T08:25:14.026" v="399" actId="962"/>
        <pc:sldMkLst>
          <pc:docMk/>
          <pc:sldMk cId="0" sldId="265"/>
        </pc:sldMkLst>
        <pc:spChg chg="mod">
          <ac:chgData name="Naiara MACIAS - Communication Assistant" userId="9208f14e-163a-43fb-a9e7-9d0490f97ad9" providerId="ADAL" clId="{3BF560C9-38E3-411C-BBB1-CB3B94294DB6}" dt="2026-09-23T07:57:07.955" v="101" actId="14100"/>
          <ac:spMkLst>
            <pc:docMk/>
            <pc:sldMk cId="0" sldId="265"/>
            <ac:spMk id="34818" creationId="{00000000-0000-0000-0000-000000000000}"/>
          </ac:spMkLst>
        </pc:spChg>
        <pc:graphicFrameChg chg="mod modGraphic">
          <ac:chgData name="Naiara MACIAS - Communication Assistant" userId="9208f14e-163a-43fb-a9e7-9d0490f97ad9" providerId="ADAL" clId="{3BF560C9-38E3-411C-BBB1-CB3B94294DB6}" dt="2026-09-23T08:20:58.687" v="378" actId="20577"/>
          <ac:graphicFrameMkLst>
            <pc:docMk/>
            <pc:sldMk cId="0" sldId="265"/>
            <ac:graphicFrameMk id="5" creationId="{00000000-0000-0000-0000-000000000000}"/>
          </ac:graphicFrameMkLst>
        </pc:graphicFrameChg>
        <pc:picChg chg="mod">
          <ac:chgData name="Naiara MACIAS - Communication Assistant" userId="9208f14e-163a-43fb-a9e7-9d0490f97ad9" providerId="ADAL" clId="{3BF560C9-38E3-411C-BBB1-CB3B94294DB6}" dt="2026-09-23T08:24:45.720" v="397" actId="962"/>
          <ac:picMkLst>
            <pc:docMk/>
            <pc:sldMk cId="0" sldId="265"/>
            <ac:picMk id="34817" creationId="{00000000-0000-0000-0000-000000000000}"/>
          </ac:picMkLst>
        </pc:picChg>
        <pc:picChg chg="mod">
          <ac:chgData name="Naiara MACIAS - Communication Assistant" userId="9208f14e-163a-43fb-a9e7-9d0490f97ad9" providerId="ADAL" clId="{3BF560C9-38E3-411C-BBB1-CB3B94294DB6}" dt="2026-09-23T08:25:14.026" v="399" actId="962"/>
          <ac:picMkLst>
            <pc:docMk/>
            <pc:sldMk cId="0" sldId="265"/>
            <ac:picMk id="34820" creationId="{00000000-0000-0000-0000-000000000000}"/>
          </ac:picMkLst>
        </pc:picChg>
      </pc:sldChg>
      <pc:sldChg chg="modSp mod">
        <pc:chgData name="Naiara MACIAS - Communication Assistant" userId="9208f14e-163a-43fb-a9e7-9d0490f97ad9" providerId="ADAL" clId="{3BF560C9-38E3-411C-BBB1-CB3B94294DB6}" dt="2026-09-23T08:25:14.936" v="400" actId="962"/>
        <pc:sldMkLst>
          <pc:docMk/>
          <pc:sldMk cId="0" sldId="266"/>
        </pc:sldMkLst>
        <pc:spChg chg="mod">
          <ac:chgData name="Naiara MACIAS - Communication Assistant" userId="9208f14e-163a-43fb-a9e7-9d0490f97ad9" providerId="ADAL" clId="{3BF560C9-38E3-411C-BBB1-CB3B94294DB6}" dt="2026-09-23T07:57:23.299" v="105" actId="14100"/>
          <ac:spMkLst>
            <pc:docMk/>
            <pc:sldMk cId="0" sldId="266"/>
            <ac:spMk id="5" creationId="{00000000-0000-0000-0000-000000000000}"/>
          </ac:spMkLst>
        </pc:spChg>
        <pc:spChg chg="mod">
          <ac:chgData name="Naiara MACIAS - Communication Assistant" userId="9208f14e-163a-43fb-a9e7-9d0490f97ad9" providerId="ADAL" clId="{3BF560C9-38E3-411C-BBB1-CB3B94294DB6}" dt="2026-09-23T07:57:19.779" v="104" actId="255"/>
          <ac:spMkLst>
            <pc:docMk/>
            <pc:sldMk cId="0" sldId="266"/>
            <ac:spMk id="36867" creationId="{00000000-0000-0000-0000-000000000000}"/>
          </ac:spMkLst>
        </pc:spChg>
        <pc:picChg chg="mod">
          <ac:chgData name="Naiara MACIAS - Communication Assistant" userId="9208f14e-163a-43fb-a9e7-9d0490f97ad9" providerId="ADAL" clId="{3BF560C9-38E3-411C-BBB1-CB3B94294DB6}" dt="2026-09-23T08:25:14.936" v="400" actId="962"/>
          <ac:picMkLst>
            <pc:docMk/>
            <pc:sldMk cId="0" sldId="266"/>
            <ac:picMk id="36868" creationId="{00000000-0000-0000-0000-000000000000}"/>
          </ac:picMkLst>
        </pc:picChg>
      </pc:sldChg>
      <pc:sldChg chg="modSp mod">
        <pc:chgData name="Naiara MACIAS - Communication Assistant" userId="9208f14e-163a-43fb-a9e7-9d0490f97ad9" providerId="ADAL" clId="{3BF560C9-38E3-411C-BBB1-CB3B94294DB6}" dt="2026-09-23T07:58:01.798" v="117" actId="1035"/>
        <pc:sldMkLst>
          <pc:docMk/>
          <pc:sldMk cId="0" sldId="267"/>
        </pc:sldMkLst>
        <pc:spChg chg="mod">
          <ac:chgData name="Naiara MACIAS - Communication Assistant" userId="9208f14e-163a-43fb-a9e7-9d0490f97ad9" providerId="ADAL" clId="{3BF560C9-38E3-411C-BBB1-CB3B94294DB6}" dt="2026-09-23T07:57:53.763" v="112" actId="1076"/>
          <ac:spMkLst>
            <pc:docMk/>
            <pc:sldMk cId="0" sldId="267"/>
            <ac:spMk id="4" creationId="{00000000-0000-0000-0000-000000000000}"/>
          </ac:spMkLst>
        </pc:spChg>
        <pc:spChg chg="mod">
          <ac:chgData name="Naiara MACIAS - Communication Assistant" userId="9208f14e-163a-43fb-a9e7-9d0490f97ad9" providerId="ADAL" clId="{3BF560C9-38E3-411C-BBB1-CB3B94294DB6}" dt="2026-09-23T07:58:01.798" v="117" actId="1035"/>
          <ac:spMkLst>
            <pc:docMk/>
            <pc:sldMk cId="0" sldId="267"/>
            <ac:spMk id="5" creationId="{00000000-0000-0000-0000-000000000000}"/>
          </ac:spMkLst>
        </pc:spChg>
        <pc:grpChg chg="mod">
          <ac:chgData name="Naiara MACIAS - Communication Assistant" userId="9208f14e-163a-43fb-a9e7-9d0490f97ad9" providerId="ADAL" clId="{3BF560C9-38E3-411C-BBB1-CB3B94294DB6}" dt="2026-09-23T07:57:53.763" v="112" actId="1076"/>
          <ac:grpSpMkLst>
            <pc:docMk/>
            <pc:sldMk cId="0" sldId="267"/>
            <ac:grpSpMk id="38915" creationId="{00000000-0000-0000-0000-000000000000}"/>
          </ac:grpSpMkLst>
        </pc:grpChg>
        <pc:picChg chg="mod">
          <ac:chgData name="Naiara MACIAS - Communication Assistant" userId="9208f14e-163a-43fb-a9e7-9d0490f97ad9" providerId="ADAL" clId="{3BF560C9-38E3-411C-BBB1-CB3B94294DB6}" dt="2026-09-23T07:57:43.769" v="111" actId="1036"/>
          <ac:picMkLst>
            <pc:docMk/>
            <pc:sldMk cId="0" sldId="267"/>
            <ac:picMk id="38917" creationId="{00000000-0000-0000-0000-000000000000}"/>
          </ac:picMkLst>
        </pc:picChg>
      </pc:sldChg>
      <pc:sldChg chg="modSp mod">
        <pc:chgData name="Naiara MACIAS - Communication Assistant" userId="9208f14e-163a-43fb-a9e7-9d0490f97ad9" providerId="ADAL" clId="{3BF560C9-38E3-411C-BBB1-CB3B94294DB6}" dt="2026-09-23T08:25:46.769" v="404" actId="962"/>
        <pc:sldMkLst>
          <pc:docMk/>
          <pc:sldMk cId="0" sldId="268"/>
        </pc:sldMkLst>
        <pc:spChg chg="mod">
          <ac:chgData name="Naiara MACIAS - Communication Assistant" userId="9208f14e-163a-43fb-a9e7-9d0490f97ad9" providerId="ADAL" clId="{3BF560C9-38E3-411C-BBB1-CB3B94294DB6}" dt="2026-09-23T08:01:55.541" v="197" actId="14100"/>
          <ac:spMkLst>
            <pc:docMk/>
            <pc:sldMk cId="0" sldId="268"/>
            <ac:spMk id="5" creationId="{00000000-0000-0000-0000-000000000000}"/>
          </ac:spMkLst>
        </pc:spChg>
        <pc:picChg chg="mod">
          <ac:chgData name="Naiara MACIAS - Communication Assistant" userId="9208f14e-163a-43fb-a9e7-9d0490f97ad9" providerId="ADAL" clId="{3BF560C9-38E3-411C-BBB1-CB3B94294DB6}" dt="2026-09-23T08:25:46.769" v="404" actId="962"/>
          <ac:picMkLst>
            <pc:docMk/>
            <pc:sldMk cId="0" sldId="268"/>
            <ac:picMk id="43012" creationId="{00000000-0000-0000-0000-000000000000}"/>
          </ac:picMkLst>
        </pc:picChg>
      </pc:sldChg>
      <pc:sldChg chg="modSp mod">
        <pc:chgData name="Naiara MACIAS - Communication Assistant" userId="9208f14e-163a-43fb-a9e7-9d0490f97ad9" providerId="ADAL" clId="{3BF560C9-38E3-411C-BBB1-CB3B94294DB6}" dt="2026-09-23T08:25:48.160" v="405" actId="962"/>
        <pc:sldMkLst>
          <pc:docMk/>
          <pc:sldMk cId="0" sldId="269"/>
        </pc:sldMkLst>
        <pc:spChg chg="mod">
          <ac:chgData name="Naiara MACIAS - Communication Assistant" userId="9208f14e-163a-43fb-a9e7-9d0490f97ad9" providerId="ADAL" clId="{3BF560C9-38E3-411C-BBB1-CB3B94294DB6}" dt="2026-09-23T08:02:09.531" v="200" actId="14100"/>
          <ac:spMkLst>
            <pc:docMk/>
            <pc:sldMk cId="0" sldId="269"/>
            <ac:spMk id="3" creationId="{00000000-0000-0000-0000-000000000000}"/>
          </ac:spMkLst>
        </pc:spChg>
        <pc:picChg chg="mod">
          <ac:chgData name="Naiara MACIAS - Communication Assistant" userId="9208f14e-163a-43fb-a9e7-9d0490f97ad9" providerId="ADAL" clId="{3BF560C9-38E3-411C-BBB1-CB3B94294DB6}" dt="2026-09-23T08:25:48.160" v="405" actId="962"/>
          <ac:picMkLst>
            <pc:docMk/>
            <pc:sldMk cId="0" sldId="269"/>
            <ac:picMk id="45060" creationId="{00000000-0000-0000-0000-000000000000}"/>
          </ac:picMkLst>
        </pc:picChg>
      </pc:sldChg>
      <pc:sldChg chg="modSp mod">
        <pc:chgData name="Naiara MACIAS - Communication Assistant" userId="9208f14e-163a-43fb-a9e7-9d0490f97ad9" providerId="ADAL" clId="{3BF560C9-38E3-411C-BBB1-CB3B94294DB6}" dt="2026-09-23T08:26:17.760" v="408" actId="962"/>
        <pc:sldMkLst>
          <pc:docMk/>
          <pc:sldMk cId="0" sldId="270"/>
        </pc:sldMkLst>
        <pc:spChg chg="mod">
          <ac:chgData name="Naiara MACIAS - Communication Assistant" userId="9208f14e-163a-43fb-a9e7-9d0490f97ad9" providerId="ADAL" clId="{3BF560C9-38E3-411C-BBB1-CB3B94294DB6}" dt="2026-09-23T08:02:48.571" v="209" actId="14100"/>
          <ac:spMkLst>
            <pc:docMk/>
            <pc:sldMk cId="0" sldId="270"/>
            <ac:spMk id="4" creationId="{00000000-0000-0000-0000-000000000000}"/>
          </ac:spMkLst>
        </pc:spChg>
        <pc:picChg chg="mod">
          <ac:chgData name="Naiara MACIAS - Communication Assistant" userId="9208f14e-163a-43fb-a9e7-9d0490f97ad9" providerId="ADAL" clId="{3BF560C9-38E3-411C-BBB1-CB3B94294DB6}" dt="2026-09-23T08:26:01.462" v="406" actId="962"/>
          <ac:picMkLst>
            <pc:docMk/>
            <pc:sldMk cId="0" sldId="270"/>
            <ac:picMk id="47107" creationId="{00000000-0000-0000-0000-000000000000}"/>
          </ac:picMkLst>
        </pc:picChg>
        <pc:picChg chg="mod">
          <ac:chgData name="Naiara MACIAS - Communication Assistant" userId="9208f14e-163a-43fb-a9e7-9d0490f97ad9" providerId="ADAL" clId="{3BF560C9-38E3-411C-BBB1-CB3B94294DB6}" dt="2026-09-23T08:26:16.833" v="407" actId="962"/>
          <ac:picMkLst>
            <pc:docMk/>
            <pc:sldMk cId="0" sldId="270"/>
            <ac:picMk id="47112" creationId="{00000000-0000-0000-0000-000000000000}"/>
          </ac:picMkLst>
        </pc:picChg>
        <pc:picChg chg="mod">
          <ac:chgData name="Naiara MACIAS - Communication Assistant" userId="9208f14e-163a-43fb-a9e7-9d0490f97ad9" providerId="ADAL" clId="{3BF560C9-38E3-411C-BBB1-CB3B94294DB6}" dt="2026-09-23T08:26:17.760" v="408" actId="962"/>
          <ac:picMkLst>
            <pc:docMk/>
            <pc:sldMk cId="0" sldId="270"/>
            <ac:picMk id="47115" creationId="{00000000-0000-0000-0000-000000000000}"/>
          </ac:picMkLst>
        </pc:picChg>
      </pc:sldChg>
      <pc:sldChg chg="modSp mod">
        <pc:chgData name="Naiara MACIAS - Communication Assistant" userId="9208f14e-163a-43fb-a9e7-9d0490f97ad9" providerId="ADAL" clId="{3BF560C9-38E3-411C-BBB1-CB3B94294DB6}" dt="2026-09-23T08:03:21.875" v="211" actId="14100"/>
        <pc:sldMkLst>
          <pc:docMk/>
          <pc:sldMk cId="0" sldId="271"/>
        </pc:sldMkLst>
        <pc:spChg chg="mod">
          <ac:chgData name="Naiara MACIAS - Communication Assistant" userId="9208f14e-163a-43fb-a9e7-9d0490f97ad9" providerId="ADAL" clId="{3BF560C9-38E3-411C-BBB1-CB3B94294DB6}" dt="2026-09-23T08:03:21.875" v="211" actId="14100"/>
          <ac:spMkLst>
            <pc:docMk/>
            <pc:sldMk cId="0" sldId="271"/>
            <ac:spMk id="6" creationId="{00000000-0000-0000-0000-000000000000}"/>
          </ac:spMkLst>
        </pc:spChg>
      </pc:sldChg>
      <pc:sldChg chg="addSp delSp modSp mod">
        <pc:chgData name="Naiara MACIAS - Communication Assistant" userId="9208f14e-163a-43fb-a9e7-9d0490f97ad9" providerId="ADAL" clId="{3BF560C9-38E3-411C-BBB1-CB3B94294DB6}" dt="2026-09-23T08:26:22.649" v="410" actId="962"/>
        <pc:sldMkLst>
          <pc:docMk/>
          <pc:sldMk cId="0" sldId="272"/>
        </pc:sldMkLst>
        <pc:spChg chg="add mod">
          <ac:chgData name="Naiara MACIAS - Communication Assistant" userId="9208f14e-163a-43fb-a9e7-9d0490f97ad9" providerId="ADAL" clId="{3BF560C9-38E3-411C-BBB1-CB3B94294DB6}" dt="2026-09-23T08:04:25.218" v="222" actId="14100"/>
          <ac:spMkLst>
            <pc:docMk/>
            <pc:sldMk cId="0" sldId="272"/>
            <ac:spMk id="3" creationId="{3A8B45FD-DFDB-8302-F006-311FBE79D36D}"/>
          </ac:spMkLst>
        </pc:spChg>
        <pc:spChg chg="del mod">
          <ac:chgData name="Naiara MACIAS - Communication Assistant" userId="9208f14e-163a-43fb-a9e7-9d0490f97ad9" providerId="ADAL" clId="{3BF560C9-38E3-411C-BBB1-CB3B94294DB6}" dt="2026-09-23T08:04:10.313" v="218" actId="478"/>
          <ac:spMkLst>
            <pc:docMk/>
            <pc:sldMk cId="0" sldId="272"/>
            <ac:spMk id="4" creationId="{00000000-0000-0000-0000-000000000000}"/>
          </ac:spMkLst>
        </pc:spChg>
        <pc:spChg chg="mod">
          <ac:chgData name="Naiara MACIAS - Communication Assistant" userId="9208f14e-163a-43fb-a9e7-9d0490f97ad9" providerId="ADAL" clId="{3BF560C9-38E3-411C-BBB1-CB3B94294DB6}" dt="2026-09-23T08:21:45.590" v="379" actId="14100"/>
          <ac:spMkLst>
            <pc:docMk/>
            <pc:sldMk cId="0" sldId="272"/>
            <ac:spMk id="5" creationId="{00000000-0000-0000-0000-000000000000}"/>
          </ac:spMkLst>
        </pc:spChg>
        <pc:spChg chg="mod">
          <ac:chgData name="Naiara MACIAS - Communication Assistant" userId="9208f14e-163a-43fb-a9e7-9d0490f97ad9" providerId="ADAL" clId="{3BF560C9-38E3-411C-BBB1-CB3B94294DB6}" dt="2026-09-23T08:26:19.673" v="409" actId="962"/>
          <ac:spMkLst>
            <pc:docMk/>
            <pc:sldMk cId="0" sldId="272"/>
            <ac:spMk id="15" creationId="{00000000-0000-0000-0000-000000000000}"/>
          </ac:spMkLst>
        </pc:spChg>
        <pc:spChg chg="mod">
          <ac:chgData name="Naiara MACIAS - Communication Assistant" userId="9208f14e-163a-43fb-a9e7-9d0490f97ad9" providerId="ADAL" clId="{3BF560C9-38E3-411C-BBB1-CB3B94294DB6}" dt="2026-09-23T08:03:34.285" v="212" actId="207"/>
          <ac:spMkLst>
            <pc:docMk/>
            <pc:sldMk cId="0" sldId="272"/>
            <ac:spMk id="51202" creationId="{00000000-0000-0000-0000-000000000000}"/>
          </ac:spMkLst>
        </pc:spChg>
        <pc:picChg chg="mod">
          <ac:chgData name="Naiara MACIAS - Communication Assistant" userId="9208f14e-163a-43fb-a9e7-9d0490f97ad9" providerId="ADAL" clId="{3BF560C9-38E3-411C-BBB1-CB3B94294DB6}" dt="2026-09-23T08:26:22.649" v="410" actId="962"/>
          <ac:picMkLst>
            <pc:docMk/>
            <pc:sldMk cId="0" sldId="272"/>
            <ac:picMk id="51207" creationId="{00000000-0000-0000-0000-000000000000}"/>
          </ac:picMkLst>
        </pc:picChg>
      </pc:sldChg>
      <pc:sldChg chg="modSp mod">
        <pc:chgData name="Naiara MACIAS - Communication Assistant" userId="9208f14e-163a-43fb-a9e7-9d0490f97ad9" providerId="ADAL" clId="{3BF560C9-38E3-411C-BBB1-CB3B94294DB6}" dt="2026-09-23T08:04:43.356" v="225" actId="14100"/>
        <pc:sldMkLst>
          <pc:docMk/>
          <pc:sldMk cId="0" sldId="273"/>
        </pc:sldMkLst>
        <pc:spChg chg="mod">
          <ac:chgData name="Naiara MACIAS - Communication Assistant" userId="9208f14e-163a-43fb-a9e7-9d0490f97ad9" providerId="ADAL" clId="{3BF560C9-38E3-411C-BBB1-CB3B94294DB6}" dt="2026-09-23T08:04:43.356" v="225" actId="14100"/>
          <ac:spMkLst>
            <pc:docMk/>
            <pc:sldMk cId="0" sldId="273"/>
            <ac:spMk id="4" creationId="{00000000-0000-0000-0000-000000000000}"/>
          </ac:spMkLst>
        </pc:spChg>
        <pc:spChg chg="mod">
          <ac:chgData name="Naiara MACIAS - Communication Assistant" userId="9208f14e-163a-43fb-a9e7-9d0490f97ad9" providerId="ADAL" clId="{3BF560C9-38E3-411C-BBB1-CB3B94294DB6}" dt="2026-09-23T08:04:34.507" v="223" actId="207"/>
          <ac:spMkLst>
            <pc:docMk/>
            <pc:sldMk cId="0" sldId="273"/>
            <ac:spMk id="53249" creationId="{00000000-0000-0000-0000-000000000000}"/>
          </ac:spMkLst>
        </pc:spChg>
      </pc:sldChg>
      <pc:sldChg chg="modSp mod">
        <pc:chgData name="Naiara MACIAS - Communication Assistant" userId="9208f14e-163a-43fb-a9e7-9d0490f97ad9" providerId="ADAL" clId="{3BF560C9-38E3-411C-BBB1-CB3B94294DB6}" dt="2026-09-23T08:26:23.472" v="411" actId="962"/>
        <pc:sldMkLst>
          <pc:docMk/>
          <pc:sldMk cId="0" sldId="274"/>
        </pc:sldMkLst>
        <pc:spChg chg="mod">
          <ac:chgData name="Naiara MACIAS - Communication Assistant" userId="9208f14e-163a-43fb-a9e7-9d0490f97ad9" providerId="ADAL" clId="{3BF560C9-38E3-411C-BBB1-CB3B94294DB6}" dt="2026-09-23T08:05:00.507" v="227" actId="14100"/>
          <ac:spMkLst>
            <pc:docMk/>
            <pc:sldMk cId="0" sldId="274"/>
            <ac:spMk id="55297" creationId="{00000000-0000-0000-0000-000000000000}"/>
          </ac:spMkLst>
        </pc:spChg>
        <pc:picChg chg="mod">
          <ac:chgData name="Naiara MACIAS - Communication Assistant" userId="9208f14e-163a-43fb-a9e7-9d0490f97ad9" providerId="ADAL" clId="{3BF560C9-38E3-411C-BBB1-CB3B94294DB6}" dt="2026-09-23T08:26:23.472" v="411" actId="962"/>
          <ac:picMkLst>
            <pc:docMk/>
            <pc:sldMk cId="0" sldId="274"/>
            <ac:picMk id="55300" creationId="{00000000-0000-0000-0000-000000000000}"/>
          </ac:picMkLst>
        </pc:picChg>
      </pc:sldChg>
      <pc:sldChg chg="delSp modSp mod">
        <pc:chgData name="Naiara MACIAS - Communication Assistant" userId="9208f14e-163a-43fb-a9e7-9d0490f97ad9" providerId="ADAL" clId="{3BF560C9-38E3-411C-BBB1-CB3B94294DB6}" dt="2026-09-23T08:31:49.950" v="485" actId="14100"/>
        <pc:sldMkLst>
          <pc:docMk/>
          <pc:sldMk cId="0" sldId="275"/>
        </pc:sldMkLst>
        <pc:spChg chg="mod">
          <ac:chgData name="Naiara MACIAS - Communication Assistant" userId="9208f14e-163a-43fb-a9e7-9d0490f97ad9" providerId="ADAL" clId="{3BF560C9-38E3-411C-BBB1-CB3B94294DB6}" dt="2026-09-23T08:05:10.819" v="228" actId="1076"/>
          <ac:spMkLst>
            <pc:docMk/>
            <pc:sldMk cId="0" sldId="275"/>
            <ac:spMk id="3" creationId="{00000000-0000-0000-0000-000000000000}"/>
          </ac:spMkLst>
        </pc:spChg>
        <pc:spChg chg="mod">
          <ac:chgData name="Naiara MACIAS - Communication Assistant" userId="9208f14e-163a-43fb-a9e7-9d0490f97ad9" providerId="ADAL" clId="{3BF560C9-38E3-411C-BBB1-CB3B94294DB6}" dt="2026-09-23T08:31:49.950" v="485" actId="14100"/>
          <ac:spMkLst>
            <pc:docMk/>
            <pc:sldMk cId="0" sldId="275"/>
            <ac:spMk id="4" creationId="{00000000-0000-0000-0000-000000000000}"/>
          </ac:spMkLst>
        </pc:spChg>
        <pc:spChg chg="mod topLvl">
          <ac:chgData name="Naiara MACIAS - Communication Assistant" userId="9208f14e-163a-43fb-a9e7-9d0490f97ad9" providerId="ADAL" clId="{3BF560C9-38E3-411C-BBB1-CB3B94294DB6}" dt="2026-09-23T08:26:47.228" v="412" actId="165"/>
          <ac:spMkLst>
            <pc:docMk/>
            <pc:sldMk cId="0" sldId="275"/>
            <ac:spMk id="6" creationId="{00000000-0000-0000-0000-000000000000}"/>
          </ac:spMkLst>
        </pc:spChg>
        <pc:spChg chg="mod">
          <ac:chgData name="Naiara MACIAS - Communication Assistant" userId="9208f14e-163a-43fb-a9e7-9d0490f97ad9" providerId="ADAL" clId="{3BF560C9-38E3-411C-BBB1-CB3B94294DB6}" dt="2026-09-23T08:05:10.819" v="228" actId="1076"/>
          <ac:spMkLst>
            <pc:docMk/>
            <pc:sldMk cId="0" sldId="275"/>
            <ac:spMk id="7" creationId="{00000000-0000-0000-0000-000000000000}"/>
          </ac:spMkLst>
        </pc:spChg>
        <pc:spChg chg="mod topLvl">
          <ac:chgData name="Naiara MACIAS - Communication Assistant" userId="9208f14e-163a-43fb-a9e7-9d0490f97ad9" providerId="ADAL" clId="{3BF560C9-38E3-411C-BBB1-CB3B94294DB6}" dt="2026-09-23T08:26:51.255" v="413" actId="962"/>
          <ac:spMkLst>
            <pc:docMk/>
            <pc:sldMk cId="0" sldId="275"/>
            <ac:spMk id="8" creationId="{00000000-0000-0000-0000-000000000000}"/>
          </ac:spMkLst>
        </pc:spChg>
        <pc:spChg chg="mod topLvl">
          <ac:chgData name="Naiara MACIAS - Communication Assistant" userId="9208f14e-163a-43fb-a9e7-9d0490f97ad9" providerId="ADAL" clId="{3BF560C9-38E3-411C-BBB1-CB3B94294DB6}" dt="2026-09-23T08:26:52.105" v="414" actId="962"/>
          <ac:spMkLst>
            <pc:docMk/>
            <pc:sldMk cId="0" sldId="275"/>
            <ac:spMk id="9" creationId="{00000000-0000-0000-0000-000000000000}"/>
          </ac:spMkLst>
        </pc:spChg>
        <pc:grpChg chg="del mod">
          <ac:chgData name="Naiara MACIAS - Communication Assistant" userId="9208f14e-163a-43fb-a9e7-9d0490f97ad9" providerId="ADAL" clId="{3BF560C9-38E3-411C-BBB1-CB3B94294DB6}" dt="2026-09-23T08:26:47.228" v="412" actId="165"/>
          <ac:grpSpMkLst>
            <pc:docMk/>
            <pc:sldMk cId="0" sldId="275"/>
            <ac:grpSpMk id="57350" creationId="{00000000-0000-0000-0000-000000000000}"/>
          </ac:grpSpMkLst>
        </pc:grpChg>
        <pc:picChg chg="mod">
          <ac:chgData name="Naiara MACIAS - Communication Assistant" userId="9208f14e-163a-43fb-a9e7-9d0490f97ad9" providerId="ADAL" clId="{3BF560C9-38E3-411C-BBB1-CB3B94294DB6}" dt="2026-09-23T08:05:10.819" v="228" actId="1076"/>
          <ac:picMkLst>
            <pc:docMk/>
            <pc:sldMk cId="0" sldId="275"/>
            <ac:picMk id="57347" creationId="{00000000-0000-0000-0000-000000000000}"/>
          </ac:picMkLst>
        </pc:picChg>
      </pc:sldChg>
      <pc:sldChg chg="addSp modSp mod">
        <pc:chgData name="Naiara MACIAS - Communication Assistant" userId="9208f14e-163a-43fb-a9e7-9d0490f97ad9" providerId="ADAL" clId="{3BF560C9-38E3-411C-BBB1-CB3B94294DB6}" dt="2026-09-23T08:25:37.089" v="403" actId="962"/>
        <pc:sldMkLst>
          <pc:docMk/>
          <pc:sldMk cId="0" sldId="276"/>
        </pc:sldMkLst>
        <pc:spChg chg="mod">
          <ac:chgData name="Naiara MACIAS - Communication Assistant" userId="9208f14e-163a-43fb-a9e7-9d0490f97ad9" providerId="ADAL" clId="{3BF560C9-38E3-411C-BBB1-CB3B94294DB6}" dt="2026-09-23T08:00:23.852" v="173" actId="14100"/>
          <ac:spMkLst>
            <pc:docMk/>
            <pc:sldMk cId="0" sldId="276"/>
            <ac:spMk id="3" creationId="{00000000-0000-0000-0000-000000000000}"/>
          </ac:spMkLst>
        </pc:spChg>
        <pc:spChg chg="mod">
          <ac:chgData name="Naiara MACIAS - Communication Assistant" userId="9208f14e-163a-43fb-a9e7-9d0490f97ad9" providerId="ADAL" clId="{3BF560C9-38E3-411C-BBB1-CB3B94294DB6}" dt="2026-09-23T08:01:00.943" v="181" actId="1076"/>
          <ac:spMkLst>
            <pc:docMk/>
            <pc:sldMk cId="0" sldId="276"/>
            <ac:spMk id="9" creationId="{00000000-0000-0000-0000-000000000000}"/>
          </ac:spMkLst>
        </pc:spChg>
        <pc:spChg chg="mod">
          <ac:chgData name="Naiara MACIAS - Communication Assistant" userId="9208f14e-163a-43fb-a9e7-9d0490f97ad9" providerId="ADAL" clId="{3BF560C9-38E3-411C-BBB1-CB3B94294DB6}" dt="2026-09-23T08:25:17.871" v="401" actId="962"/>
          <ac:spMkLst>
            <pc:docMk/>
            <pc:sldMk cId="0" sldId="276"/>
            <ac:spMk id="20" creationId="{00000000-0000-0000-0000-000000000000}"/>
          </ac:spMkLst>
        </pc:spChg>
        <pc:spChg chg="mod">
          <ac:chgData name="Naiara MACIAS - Communication Assistant" userId="9208f14e-163a-43fb-a9e7-9d0490f97ad9" providerId="ADAL" clId="{3BF560C9-38E3-411C-BBB1-CB3B94294DB6}" dt="2026-09-23T08:01:34.933" v="195" actId="14100"/>
          <ac:spMkLst>
            <pc:docMk/>
            <pc:sldMk cId="0" sldId="276"/>
            <ac:spMk id="29" creationId="{00000000-0000-0000-0000-000000000000}"/>
          </ac:spMkLst>
        </pc:spChg>
        <pc:spChg chg="mod">
          <ac:chgData name="Naiara MACIAS - Communication Assistant" userId="9208f14e-163a-43fb-a9e7-9d0490f97ad9" providerId="ADAL" clId="{3BF560C9-38E3-411C-BBB1-CB3B94294DB6}" dt="2026-09-23T08:01:32.587" v="194" actId="14100"/>
          <ac:spMkLst>
            <pc:docMk/>
            <pc:sldMk cId="0" sldId="276"/>
            <ac:spMk id="30" creationId="{00000000-0000-0000-0000-000000000000}"/>
          </ac:spMkLst>
        </pc:spChg>
        <pc:spChg chg="mod">
          <ac:chgData name="Naiara MACIAS - Communication Assistant" userId="9208f14e-163a-43fb-a9e7-9d0490f97ad9" providerId="ADAL" clId="{3BF560C9-38E3-411C-BBB1-CB3B94294DB6}" dt="2026-09-23T08:01:27.310" v="192" actId="14100"/>
          <ac:spMkLst>
            <pc:docMk/>
            <pc:sldMk cId="0" sldId="276"/>
            <ac:spMk id="31" creationId="{00000000-0000-0000-0000-000000000000}"/>
          </ac:spMkLst>
        </pc:spChg>
        <pc:spChg chg="mod">
          <ac:chgData name="Naiara MACIAS - Communication Assistant" userId="9208f14e-163a-43fb-a9e7-9d0490f97ad9" providerId="ADAL" clId="{3BF560C9-38E3-411C-BBB1-CB3B94294DB6}" dt="2026-09-23T08:00:19.716" v="172" actId="207"/>
          <ac:spMkLst>
            <pc:docMk/>
            <pc:sldMk cId="0" sldId="276"/>
            <ac:spMk id="40967"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3"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4"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5" creationId="{00000000-0000-0000-0000-000000000000}"/>
          </ac:spMkLst>
        </pc:spChg>
        <pc:spChg chg="mod">
          <ac:chgData name="Naiara MACIAS - Communication Assistant" userId="9208f14e-163a-43fb-a9e7-9d0490f97ad9" providerId="ADAL" clId="{3BF560C9-38E3-411C-BBB1-CB3B94294DB6}" dt="2026-09-23T08:01:30.059" v="193" actId="14100"/>
          <ac:spMkLst>
            <pc:docMk/>
            <pc:sldMk cId="0" sldId="276"/>
            <ac:spMk id="40976"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7"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8" creationId="{00000000-0000-0000-0000-000000000000}"/>
          </ac:spMkLst>
        </pc:spChg>
        <pc:grpChg chg="mod">
          <ac:chgData name="Naiara MACIAS - Communication Assistant" userId="9208f14e-163a-43fb-a9e7-9d0490f97ad9" providerId="ADAL" clId="{3BF560C9-38E3-411C-BBB1-CB3B94294DB6}" dt="2026-09-23T08:25:37.089" v="403" actId="962"/>
          <ac:grpSpMkLst>
            <pc:docMk/>
            <pc:sldMk cId="0" sldId="276"/>
            <ac:grpSpMk id="2" creationId="{1C321A05-3E1B-0BBB-75F1-19D42D38041C}"/>
          </ac:grpSpMkLst>
        </pc:grpChg>
        <pc:picChg chg="mod">
          <ac:chgData name="Naiara MACIAS - Communication Assistant" userId="9208f14e-163a-43fb-a9e7-9d0490f97ad9" providerId="ADAL" clId="{3BF560C9-38E3-411C-BBB1-CB3B94294DB6}" dt="2026-09-23T08:01:16.173" v="182" actId="164"/>
          <ac:picMkLst>
            <pc:docMk/>
            <pc:sldMk cId="0" sldId="276"/>
            <ac:picMk id="40972" creationId="{00000000-0000-0000-0000-000000000000}"/>
          </ac:picMkLst>
        </pc:picChg>
      </pc:sldChg>
      <pc:sldChg chg="addSp delSp modSp mod">
        <pc:chgData name="Naiara MACIAS - Communication Assistant" userId="9208f14e-163a-43fb-a9e7-9d0490f97ad9" providerId="ADAL" clId="{3BF560C9-38E3-411C-BBB1-CB3B94294DB6}" dt="2026-09-23T08:29:44.758" v="481" actId="13244"/>
        <pc:sldMkLst>
          <pc:docMk/>
          <pc:sldMk cId="0" sldId="277"/>
        </pc:sldMkLst>
        <pc:spChg chg="mod">
          <ac:chgData name="Naiara MACIAS - Communication Assistant" userId="9208f14e-163a-43fb-a9e7-9d0490f97ad9" providerId="ADAL" clId="{3BF560C9-38E3-411C-BBB1-CB3B94294DB6}" dt="2026-09-23T08:05:26.796" v="231" actId="1076"/>
          <ac:spMkLst>
            <pc:docMk/>
            <pc:sldMk cId="0" sldId="277"/>
            <ac:spMk id="4" creationId="{00000000-0000-0000-0000-000000000000}"/>
          </ac:spMkLst>
        </pc:spChg>
        <pc:spChg chg="add mod ord">
          <ac:chgData name="Naiara MACIAS - Communication Assistant" userId="9208f14e-163a-43fb-a9e7-9d0490f97ad9" providerId="ADAL" clId="{3BF560C9-38E3-411C-BBB1-CB3B94294DB6}" dt="2026-09-23T08:29:44.758" v="481" actId="13244"/>
          <ac:spMkLst>
            <pc:docMk/>
            <pc:sldMk cId="0" sldId="277"/>
            <ac:spMk id="5" creationId="{E3351021-0B55-05D0-B0AD-95B1A640AB32}"/>
          </ac:spMkLst>
        </pc:spChg>
        <pc:spChg chg="del">
          <ac:chgData name="Naiara MACIAS - Communication Assistant" userId="9208f14e-163a-43fb-a9e7-9d0490f97ad9" providerId="ADAL" clId="{3BF560C9-38E3-411C-BBB1-CB3B94294DB6}" dt="2026-09-23T08:05:51.557" v="235" actId="478"/>
          <ac:spMkLst>
            <pc:docMk/>
            <pc:sldMk cId="0" sldId="277"/>
            <ac:spMk id="6" creationId="{00000000-0000-0000-0000-000000000000}"/>
          </ac:spMkLst>
        </pc:spChg>
      </pc:sldChg>
      <pc:sldChg chg="modSp mod">
        <pc:chgData name="Naiara MACIAS - Communication Assistant" userId="9208f14e-163a-43fb-a9e7-9d0490f97ad9" providerId="ADAL" clId="{3BF560C9-38E3-411C-BBB1-CB3B94294DB6}" dt="2026-09-23T08:26:53.495" v="415" actId="962"/>
        <pc:sldMkLst>
          <pc:docMk/>
          <pc:sldMk cId="0" sldId="278"/>
        </pc:sldMkLst>
        <pc:spChg chg="mod">
          <ac:chgData name="Naiara MACIAS - Communication Assistant" userId="9208f14e-163a-43fb-a9e7-9d0490f97ad9" providerId="ADAL" clId="{3BF560C9-38E3-411C-BBB1-CB3B94294DB6}" dt="2026-09-23T08:06:51.061" v="248" actId="14100"/>
          <ac:spMkLst>
            <pc:docMk/>
            <pc:sldMk cId="0" sldId="278"/>
            <ac:spMk id="3" creationId="{00000000-0000-0000-0000-000000000000}"/>
          </ac:spMkLst>
        </pc:spChg>
        <pc:spChg chg="mod">
          <ac:chgData name="Naiara MACIAS - Communication Assistant" userId="9208f14e-163a-43fb-a9e7-9d0490f97ad9" providerId="ADAL" clId="{3BF560C9-38E3-411C-BBB1-CB3B94294DB6}" dt="2026-09-23T08:06:41.228" v="246" actId="948"/>
          <ac:spMkLst>
            <pc:docMk/>
            <pc:sldMk cId="0" sldId="278"/>
            <ac:spMk id="4" creationId="{00000000-0000-0000-0000-000000000000}"/>
          </ac:spMkLst>
        </pc:spChg>
        <pc:spChg chg="mod">
          <ac:chgData name="Naiara MACIAS - Communication Assistant" userId="9208f14e-163a-43fb-a9e7-9d0490f97ad9" providerId="ADAL" clId="{3BF560C9-38E3-411C-BBB1-CB3B94294DB6}" dt="2026-09-23T08:06:28.692" v="243" actId="207"/>
          <ac:spMkLst>
            <pc:docMk/>
            <pc:sldMk cId="0" sldId="278"/>
            <ac:spMk id="61441" creationId="{00000000-0000-0000-0000-000000000000}"/>
          </ac:spMkLst>
        </pc:spChg>
        <pc:picChg chg="mod">
          <ac:chgData name="Naiara MACIAS - Communication Assistant" userId="9208f14e-163a-43fb-a9e7-9d0490f97ad9" providerId="ADAL" clId="{3BF560C9-38E3-411C-BBB1-CB3B94294DB6}" dt="2026-09-23T08:26:53.495" v="415" actId="962"/>
          <ac:picMkLst>
            <pc:docMk/>
            <pc:sldMk cId="0" sldId="278"/>
            <ac:picMk id="61444" creationId="{00000000-0000-0000-0000-000000000000}"/>
          </ac:picMkLst>
        </pc:picChg>
      </pc:sldChg>
      <pc:sldChg chg="modSp mod">
        <pc:chgData name="Naiara MACIAS - Communication Assistant" userId="9208f14e-163a-43fb-a9e7-9d0490f97ad9" providerId="ADAL" clId="{3BF560C9-38E3-411C-BBB1-CB3B94294DB6}" dt="2026-09-23T08:26:56.951" v="416" actId="962"/>
        <pc:sldMkLst>
          <pc:docMk/>
          <pc:sldMk cId="0" sldId="279"/>
        </pc:sldMkLst>
        <pc:spChg chg="mod">
          <ac:chgData name="Naiara MACIAS - Communication Assistant" userId="9208f14e-163a-43fb-a9e7-9d0490f97ad9" providerId="ADAL" clId="{3BF560C9-38E3-411C-BBB1-CB3B94294DB6}" dt="2026-09-23T08:06:57.980" v="249" actId="108"/>
          <ac:spMkLst>
            <pc:docMk/>
            <pc:sldMk cId="0" sldId="279"/>
            <ac:spMk id="7" creationId="{00000000-0000-0000-0000-000000000000}"/>
          </ac:spMkLst>
        </pc:spChg>
        <pc:spChg chg="mod">
          <ac:chgData name="Naiara MACIAS - Communication Assistant" userId="9208f14e-163a-43fb-a9e7-9d0490f97ad9" providerId="ADAL" clId="{3BF560C9-38E3-411C-BBB1-CB3B94294DB6}" dt="2026-09-23T08:07:04.556" v="250" actId="207"/>
          <ac:spMkLst>
            <pc:docMk/>
            <pc:sldMk cId="0" sldId="279"/>
            <ac:spMk id="63489" creationId="{00000000-0000-0000-0000-000000000000}"/>
          </ac:spMkLst>
        </pc:spChg>
        <pc:cxnChg chg="mod">
          <ac:chgData name="Naiara MACIAS - Communication Assistant" userId="9208f14e-163a-43fb-a9e7-9d0490f97ad9" providerId="ADAL" clId="{3BF560C9-38E3-411C-BBB1-CB3B94294DB6}" dt="2026-09-23T08:26:56.951" v="416" actId="962"/>
          <ac:cxnSpMkLst>
            <pc:docMk/>
            <pc:sldMk cId="0" sldId="279"/>
            <ac:cxnSpMk id="18" creationId="{00000000-0000-0000-0000-000000000000}"/>
          </ac:cxnSpMkLst>
        </pc:cxnChg>
      </pc:sldChg>
      <pc:sldChg chg="modSp mod">
        <pc:chgData name="Naiara MACIAS - Communication Assistant" userId="9208f14e-163a-43fb-a9e7-9d0490f97ad9" providerId="ADAL" clId="{3BF560C9-38E3-411C-BBB1-CB3B94294DB6}" dt="2026-09-23T08:26:58.648" v="417" actId="962"/>
        <pc:sldMkLst>
          <pc:docMk/>
          <pc:sldMk cId="0" sldId="280"/>
        </pc:sldMkLst>
        <pc:spChg chg="mod">
          <ac:chgData name="Naiara MACIAS - Communication Assistant" userId="9208f14e-163a-43fb-a9e7-9d0490f97ad9" providerId="ADAL" clId="{3BF560C9-38E3-411C-BBB1-CB3B94294DB6}" dt="2026-09-23T08:07:32.348" v="257" actId="1076"/>
          <ac:spMkLst>
            <pc:docMk/>
            <pc:sldMk cId="0" sldId="280"/>
            <ac:spMk id="6" creationId="{00000000-0000-0000-0000-000000000000}"/>
          </ac:spMkLst>
        </pc:spChg>
        <pc:spChg chg="mod">
          <ac:chgData name="Naiara MACIAS - Communication Assistant" userId="9208f14e-163a-43fb-a9e7-9d0490f97ad9" providerId="ADAL" clId="{3BF560C9-38E3-411C-BBB1-CB3B94294DB6}" dt="2026-09-23T08:22:20.397" v="380" actId="207"/>
          <ac:spMkLst>
            <pc:docMk/>
            <pc:sldMk cId="0" sldId="280"/>
            <ac:spMk id="65538" creationId="{00000000-0000-0000-0000-000000000000}"/>
          </ac:spMkLst>
        </pc:spChg>
        <pc:spChg chg="mod">
          <ac:chgData name="Naiara MACIAS - Communication Assistant" userId="9208f14e-163a-43fb-a9e7-9d0490f97ad9" providerId="ADAL" clId="{3BF560C9-38E3-411C-BBB1-CB3B94294DB6}" dt="2026-09-23T08:07:17.148" v="254" actId="14100"/>
          <ac:spMkLst>
            <pc:docMk/>
            <pc:sldMk cId="0" sldId="280"/>
            <ac:spMk id="65540" creationId="{00000000-0000-0000-0000-000000000000}"/>
          </ac:spMkLst>
        </pc:spChg>
        <pc:picChg chg="mod">
          <ac:chgData name="Naiara MACIAS - Communication Assistant" userId="9208f14e-163a-43fb-a9e7-9d0490f97ad9" providerId="ADAL" clId="{3BF560C9-38E3-411C-BBB1-CB3B94294DB6}" dt="2026-09-23T08:26:58.648" v="417" actId="962"/>
          <ac:picMkLst>
            <pc:docMk/>
            <pc:sldMk cId="0" sldId="280"/>
            <ac:picMk id="65537" creationId="{00000000-0000-0000-0000-000000000000}"/>
          </ac:picMkLst>
        </pc:picChg>
      </pc:sldChg>
      <pc:sldChg chg="addSp delSp modSp mod">
        <pc:chgData name="Naiara MACIAS - Communication Assistant" userId="9208f14e-163a-43fb-a9e7-9d0490f97ad9" providerId="ADAL" clId="{3BF560C9-38E3-411C-BBB1-CB3B94294DB6}" dt="2026-09-23T08:29:50.934" v="482" actId="13244"/>
        <pc:sldMkLst>
          <pc:docMk/>
          <pc:sldMk cId="0" sldId="281"/>
        </pc:sldMkLst>
        <pc:spChg chg="mod">
          <ac:chgData name="Naiara MACIAS - Communication Assistant" userId="9208f14e-163a-43fb-a9e7-9d0490f97ad9" providerId="ADAL" clId="{3BF560C9-38E3-411C-BBB1-CB3B94294DB6}" dt="2026-09-23T08:27:04.369" v="419" actId="962"/>
          <ac:spMkLst>
            <pc:docMk/>
            <pc:sldMk cId="0" sldId="281"/>
            <ac:spMk id="6" creationId="{00000000-0000-0000-0000-000000000000}"/>
          </ac:spMkLst>
        </pc:spChg>
        <pc:spChg chg="mod">
          <ac:chgData name="Naiara MACIAS - Communication Assistant" userId="9208f14e-163a-43fb-a9e7-9d0490f97ad9" providerId="ADAL" clId="{3BF560C9-38E3-411C-BBB1-CB3B94294DB6}" dt="2026-09-23T08:27:05.511" v="420" actId="962"/>
          <ac:spMkLst>
            <pc:docMk/>
            <pc:sldMk cId="0" sldId="281"/>
            <ac:spMk id="7" creationId="{00000000-0000-0000-0000-000000000000}"/>
          </ac:spMkLst>
        </pc:spChg>
        <pc:spChg chg="mod">
          <ac:chgData name="Naiara MACIAS - Communication Assistant" userId="9208f14e-163a-43fb-a9e7-9d0490f97ad9" providerId="ADAL" clId="{3BF560C9-38E3-411C-BBB1-CB3B94294DB6}" dt="2026-09-23T08:27:09.111" v="421" actId="962"/>
          <ac:spMkLst>
            <pc:docMk/>
            <pc:sldMk cId="0" sldId="281"/>
            <ac:spMk id="8" creationId="{00000000-0000-0000-0000-000000000000}"/>
          </ac:spMkLst>
        </pc:spChg>
        <pc:spChg chg="mod">
          <ac:chgData name="Naiara MACIAS - Communication Assistant" userId="9208f14e-163a-43fb-a9e7-9d0490f97ad9" providerId="ADAL" clId="{3BF560C9-38E3-411C-BBB1-CB3B94294DB6}" dt="2026-09-23T08:27:03.128" v="418" actId="962"/>
          <ac:spMkLst>
            <pc:docMk/>
            <pc:sldMk cId="0" sldId="281"/>
            <ac:spMk id="16" creationId="{00000000-0000-0000-0000-000000000000}"/>
          </ac:spMkLst>
        </pc:spChg>
        <pc:spChg chg="mod">
          <ac:chgData name="Naiara MACIAS - Communication Assistant" userId="9208f14e-163a-43fb-a9e7-9d0490f97ad9" providerId="ADAL" clId="{3BF560C9-38E3-411C-BBB1-CB3B94294DB6}" dt="2026-09-23T08:29:02.160" v="474" actId="3064"/>
          <ac:spMkLst>
            <pc:docMk/>
            <pc:sldMk cId="0" sldId="281"/>
            <ac:spMk id="17" creationId="{00000000-0000-0000-0000-000000000000}"/>
          </ac:spMkLst>
        </pc:spChg>
        <pc:spChg chg="mod">
          <ac:chgData name="Naiara MACIAS - Communication Assistant" userId="9208f14e-163a-43fb-a9e7-9d0490f97ad9" providerId="ADAL" clId="{3BF560C9-38E3-411C-BBB1-CB3B94294DB6}" dt="2026-09-23T08:29:12.216" v="479" actId="3064"/>
          <ac:spMkLst>
            <pc:docMk/>
            <pc:sldMk cId="0" sldId="281"/>
            <ac:spMk id="18" creationId="{00000000-0000-0000-0000-000000000000}"/>
          </ac:spMkLst>
        </pc:spChg>
        <pc:spChg chg="mod">
          <ac:chgData name="Naiara MACIAS - Communication Assistant" userId="9208f14e-163a-43fb-a9e7-9d0490f97ad9" providerId="ADAL" clId="{3BF560C9-38E3-411C-BBB1-CB3B94294DB6}" dt="2026-09-23T08:29:06.873" v="477" actId="3064"/>
          <ac:spMkLst>
            <pc:docMk/>
            <pc:sldMk cId="0" sldId="281"/>
            <ac:spMk id="19" creationId="{00000000-0000-0000-0000-000000000000}"/>
          </ac:spMkLst>
        </pc:spChg>
        <pc:spChg chg="mod">
          <ac:chgData name="Naiara MACIAS - Communication Assistant" userId="9208f14e-163a-43fb-a9e7-9d0490f97ad9" providerId="ADAL" clId="{3BF560C9-38E3-411C-BBB1-CB3B94294DB6}" dt="2026-09-23T08:27:10.336" v="422" actId="962"/>
          <ac:spMkLst>
            <pc:docMk/>
            <pc:sldMk cId="0" sldId="281"/>
            <ac:spMk id="20" creationId="{00000000-0000-0000-0000-000000000000}"/>
          </ac:spMkLst>
        </pc:spChg>
        <pc:picChg chg="add mod ord">
          <ac:chgData name="Naiara MACIAS - Communication Assistant" userId="9208f14e-163a-43fb-a9e7-9d0490f97ad9" providerId="ADAL" clId="{3BF560C9-38E3-411C-BBB1-CB3B94294DB6}" dt="2026-09-23T08:29:50.934" v="482" actId="13244"/>
          <ac:picMkLst>
            <pc:docMk/>
            <pc:sldMk cId="0" sldId="281"/>
            <ac:picMk id="3" creationId="{47236588-9CE4-6CEF-8D0C-412DEE2223F2}"/>
          </ac:picMkLst>
        </pc:picChg>
        <pc:picChg chg="mod">
          <ac:chgData name="Naiara MACIAS - Communication Assistant" userId="9208f14e-163a-43fb-a9e7-9d0490f97ad9" providerId="ADAL" clId="{3BF560C9-38E3-411C-BBB1-CB3B94294DB6}" dt="2026-09-23T08:08:49.734" v="289"/>
          <ac:picMkLst>
            <pc:docMk/>
            <pc:sldMk cId="0" sldId="281"/>
            <ac:picMk id="67593" creationId="{00000000-0000-0000-0000-000000000000}"/>
          </ac:picMkLst>
        </pc:picChg>
        <pc:picChg chg="del">
          <ac:chgData name="Naiara MACIAS - Communication Assistant" userId="9208f14e-163a-43fb-a9e7-9d0490f97ad9" providerId="ADAL" clId="{3BF560C9-38E3-411C-BBB1-CB3B94294DB6}" dt="2026-09-23T08:07:52.205" v="258" actId="478"/>
          <ac:picMkLst>
            <pc:docMk/>
            <pc:sldMk cId="0" sldId="281"/>
            <ac:picMk id="67594" creationId="{00000000-0000-0000-0000-000000000000}"/>
          </ac:picMkLst>
        </pc:picChg>
        <pc:picChg chg="mod">
          <ac:chgData name="Naiara MACIAS - Communication Assistant" userId="9208f14e-163a-43fb-a9e7-9d0490f97ad9" providerId="ADAL" clId="{3BF560C9-38E3-411C-BBB1-CB3B94294DB6}" dt="2026-09-23T08:08:59.381" v="290"/>
          <ac:picMkLst>
            <pc:docMk/>
            <pc:sldMk cId="0" sldId="281"/>
            <ac:picMk id="67597" creationId="{00000000-0000-0000-0000-000000000000}"/>
          </ac:picMkLst>
        </pc:picChg>
      </pc:sldChg>
      <pc:sldChg chg="modSp mod">
        <pc:chgData name="Naiara MACIAS - Communication Assistant" userId="9208f14e-163a-43fb-a9e7-9d0490f97ad9" providerId="ADAL" clId="{3BF560C9-38E3-411C-BBB1-CB3B94294DB6}" dt="2026-09-23T08:27:35.327" v="428" actId="962"/>
        <pc:sldMkLst>
          <pc:docMk/>
          <pc:sldMk cId="0" sldId="282"/>
        </pc:sldMkLst>
        <pc:spChg chg="mod">
          <ac:chgData name="Naiara MACIAS - Communication Assistant" userId="9208f14e-163a-43fb-a9e7-9d0490f97ad9" providerId="ADAL" clId="{3BF560C9-38E3-411C-BBB1-CB3B94294DB6}" dt="2026-09-23T08:10:08.572" v="295" actId="108"/>
          <ac:spMkLst>
            <pc:docMk/>
            <pc:sldMk cId="0" sldId="282"/>
            <ac:spMk id="4" creationId="{00000000-0000-0000-0000-000000000000}"/>
          </ac:spMkLst>
        </pc:spChg>
        <pc:spChg chg="mod">
          <ac:chgData name="Naiara MACIAS - Communication Assistant" userId="9208f14e-163a-43fb-a9e7-9d0490f97ad9" providerId="ADAL" clId="{3BF560C9-38E3-411C-BBB1-CB3B94294DB6}" dt="2026-09-23T08:27:21.767" v="424" actId="962"/>
          <ac:spMkLst>
            <pc:docMk/>
            <pc:sldMk cId="0" sldId="282"/>
            <ac:spMk id="5" creationId="{00000000-0000-0000-0000-000000000000}"/>
          </ac:spMkLst>
        </pc:spChg>
        <pc:grpChg chg="mod">
          <ac:chgData name="Naiara MACIAS - Communication Assistant" userId="9208f14e-163a-43fb-a9e7-9d0490f97ad9" providerId="ADAL" clId="{3BF560C9-38E3-411C-BBB1-CB3B94294DB6}" dt="2026-09-23T08:27:23.576" v="425" actId="962"/>
          <ac:grpSpMkLst>
            <pc:docMk/>
            <pc:sldMk cId="0" sldId="282"/>
            <ac:grpSpMk id="69637" creationId="{00000000-0000-0000-0000-000000000000}"/>
          </ac:grpSpMkLst>
        </pc:grpChg>
        <pc:picChg chg="mod">
          <ac:chgData name="Naiara MACIAS - Communication Assistant" userId="9208f14e-163a-43fb-a9e7-9d0490f97ad9" providerId="ADAL" clId="{3BF560C9-38E3-411C-BBB1-CB3B94294DB6}" dt="2026-09-23T08:27:20.576" v="423" actId="962"/>
          <ac:picMkLst>
            <pc:docMk/>
            <pc:sldMk cId="0" sldId="282"/>
            <ac:picMk id="69635" creationId="{00000000-0000-0000-0000-000000000000}"/>
          </ac:picMkLst>
        </pc:picChg>
        <pc:picChg chg="mod">
          <ac:chgData name="Naiara MACIAS - Communication Assistant" userId="9208f14e-163a-43fb-a9e7-9d0490f97ad9" providerId="ADAL" clId="{3BF560C9-38E3-411C-BBB1-CB3B94294DB6}" dt="2026-09-23T08:27:32.760" v="426" actId="962"/>
          <ac:picMkLst>
            <pc:docMk/>
            <pc:sldMk cId="0" sldId="282"/>
            <ac:picMk id="69638" creationId="{00000000-0000-0000-0000-000000000000}"/>
          </ac:picMkLst>
        </pc:picChg>
        <pc:picChg chg="mod">
          <ac:chgData name="Naiara MACIAS - Communication Assistant" userId="9208f14e-163a-43fb-a9e7-9d0490f97ad9" providerId="ADAL" clId="{3BF560C9-38E3-411C-BBB1-CB3B94294DB6}" dt="2026-09-23T08:27:35.327" v="428" actId="962"/>
          <ac:picMkLst>
            <pc:docMk/>
            <pc:sldMk cId="0" sldId="282"/>
            <ac:picMk id="69640" creationId="{00000000-0000-0000-0000-000000000000}"/>
          </ac:picMkLst>
        </pc:picChg>
        <pc:cxnChg chg="mod">
          <ac:chgData name="Naiara MACIAS - Communication Assistant" userId="9208f14e-163a-43fb-a9e7-9d0490f97ad9" providerId="ADAL" clId="{3BF560C9-38E3-411C-BBB1-CB3B94294DB6}" dt="2026-09-23T08:27:34.185" v="427" actId="962"/>
          <ac:cxnSpMkLst>
            <pc:docMk/>
            <pc:sldMk cId="0" sldId="282"/>
            <ac:cxnSpMk id="11" creationId="{00000000-0000-0000-0000-000000000000}"/>
          </ac:cxnSpMkLst>
        </pc:cxnChg>
      </pc:sldChg>
      <pc:sldChg chg="modSp mod">
        <pc:chgData name="Naiara MACIAS - Communication Assistant" userId="9208f14e-163a-43fb-a9e7-9d0490f97ad9" providerId="ADAL" clId="{3BF560C9-38E3-411C-BBB1-CB3B94294DB6}" dt="2026-09-23T08:27:38.807" v="430" actId="962"/>
        <pc:sldMkLst>
          <pc:docMk/>
          <pc:sldMk cId="0" sldId="283"/>
        </pc:sldMkLst>
        <pc:spChg chg="mod">
          <ac:chgData name="Naiara MACIAS - Communication Assistant" userId="9208f14e-163a-43fb-a9e7-9d0490f97ad9" providerId="ADAL" clId="{3BF560C9-38E3-411C-BBB1-CB3B94294DB6}" dt="2026-09-23T08:27:37.791" v="429" actId="962"/>
          <ac:spMkLst>
            <pc:docMk/>
            <pc:sldMk cId="0" sldId="283"/>
            <ac:spMk id="3" creationId="{00000000-0000-0000-0000-000000000000}"/>
          </ac:spMkLst>
        </pc:spChg>
        <pc:spChg chg="mod">
          <ac:chgData name="Naiara MACIAS - Communication Assistant" userId="9208f14e-163a-43fb-a9e7-9d0490f97ad9" providerId="ADAL" clId="{3BF560C9-38E3-411C-BBB1-CB3B94294DB6}" dt="2026-09-23T08:12:57.143" v="307" actId="20577"/>
          <ac:spMkLst>
            <pc:docMk/>
            <pc:sldMk cId="0" sldId="283"/>
            <ac:spMk id="5" creationId="{00000000-0000-0000-0000-000000000000}"/>
          </ac:spMkLst>
        </pc:spChg>
        <pc:spChg chg="mod">
          <ac:chgData name="Naiara MACIAS - Communication Assistant" userId="9208f14e-163a-43fb-a9e7-9d0490f97ad9" providerId="ADAL" clId="{3BF560C9-38E3-411C-BBB1-CB3B94294DB6}" dt="2026-09-23T08:10:42.470" v="296" actId="255"/>
          <ac:spMkLst>
            <pc:docMk/>
            <pc:sldMk cId="0" sldId="283"/>
            <ac:spMk id="70659" creationId="{00000000-0000-0000-0000-000000000000}"/>
          </ac:spMkLst>
        </pc:spChg>
        <pc:picChg chg="mod">
          <ac:chgData name="Naiara MACIAS - Communication Assistant" userId="9208f14e-163a-43fb-a9e7-9d0490f97ad9" providerId="ADAL" clId="{3BF560C9-38E3-411C-BBB1-CB3B94294DB6}" dt="2026-09-23T08:27:38.807" v="430" actId="962"/>
          <ac:picMkLst>
            <pc:docMk/>
            <pc:sldMk cId="0" sldId="283"/>
            <ac:picMk id="70662" creationId="{00000000-0000-0000-0000-000000000000}"/>
          </ac:picMkLst>
        </pc:picChg>
      </pc:sldChg>
      <pc:sldChg chg="modSp mod">
        <pc:chgData name="Naiara MACIAS - Communication Assistant" userId="9208f14e-163a-43fb-a9e7-9d0490f97ad9" providerId="ADAL" clId="{3BF560C9-38E3-411C-BBB1-CB3B94294DB6}" dt="2026-09-23T08:27:41.161" v="432" actId="962"/>
        <pc:sldMkLst>
          <pc:docMk/>
          <pc:sldMk cId="0" sldId="284"/>
        </pc:sldMkLst>
        <pc:spChg chg="mod">
          <ac:chgData name="Naiara MACIAS - Communication Assistant" userId="9208f14e-163a-43fb-a9e7-9d0490f97ad9" providerId="ADAL" clId="{3BF560C9-38E3-411C-BBB1-CB3B94294DB6}" dt="2026-09-23T08:27:40.031" v="431" actId="962"/>
          <ac:spMkLst>
            <pc:docMk/>
            <pc:sldMk cId="0" sldId="284"/>
            <ac:spMk id="8" creationId="{00000000-0000-0000-0000-000000000000}"/>
          </ac:spMkLst>
        </pc:spChg>
        <pc:spChg chg="mod">
          <ac:chgData name="Naiara MACIAS - Communication Assistant" userId="9208f14e-163a-43fb-a9e7-9d0490f97ad9" providerId="ADAL" clId="{3BF560C9-38E3-411C-BBB1-CB3B94294DB6}" dt="2026-09-23T08:13:35.580" v="309" actId="108"/>
          <ac:spMkLst>
            <pc:docMk/>
            <pc:sldMk cId="0" sldId="284"/>
            <ac:spMk id="72706" creationId="{00000000-0000-0000-0000-000000000000}"/>
          </ac:spMkLst>
        </pc:spChg>
        <pc:spChg chg="mod">
          <ac:chgData name="Naiara MACIAS - Communication Assistant" userId="9208f14e-163a-43fb-a9e7-9d0490f97ad9" providerId="ADAL" clId="{3BF560C9-38E3-411C-BBB1-CB3B94294DB6}" dt="2026-09-23T08:14:09.956" v="319" actId="108"/>
          <ac:spMkLst>
            <pc:docMk/>
            <pc:sldMk cId="0" sldId="284"/>
            <ac:spMk id="72707" creationId="{00000000-0000-0000-0000-000000000000}"/>
          </ac:spMkLst>
        </pc:spChg>
        <pc:spChg chg="mod">
          <ac:chgData name="Naiara MACIAS - Communication Assistant" userId="9208f14e-163a-43fb-a9e7-9d0490f97ad9" providerId="ADAL" clId="{3BF560C9-38E3-411C-BBB1-CB3B94294DB6}" dt="2026-09-23T08:14:23.508" v="322" actId="14100"/>
          <ac:spMkLst>
            <pc:docMk/>
            <pc:sldMk cId="0" sldId="284"/>
            <ac:spMk id="72708" creationId="{00000000-0000-0000-0000-000000000000}"/>
          </ac:spMkLst>
        </pc:spChg>
        <pc:picChg chg="mod">
          <ac:chgData name="Naiara MACIAS - Communication Assistant" userId="9208f14e-163a-43fb-a9e7-9d0490f97ad9" providerId="ADAL" clId="{3BF560C9-38E3-411C-BBB1-CB3B94294DB6}" dt="2026-09-23T08:27:41.161" v="432" actId="962"/>
          <ac:picMkLst>
            <pc:docMk/>
            <pc:sldMk cId="0" sldId="284"/>
            <ac:picMk id="72710" creationId="{00000000-0000-0000-0000-000000000000}"/>
          </ac:picMkLst>
        </pc:picChg>
      </pc:sldChg>
      <pc:sldChg chg="modSp mod">
        <pc:chgData name="Naiara MACIAS - Communication Assistant" userId="9208f14e-163a-43fb-a9e7-9d0490f97ad9" providerId="ADAL" clId="{3BF560C9-38E3-411C-BBB1-CB3B94294DB6}" dt="2026-09-23T08:27:43.912" v="434" actId="962"/>
        <pc:sldMkLst>
          <pc:docMk/>
          <pc:sldMk cId="0" sldId="285"/>
        </pc:sldMkLst>
        <pc:grpChg chg="mod">
          <ac:chgData name="Naiara MACIAS - Communication Assistant" userId="9208f14e-163a-43fb-a9e7-9d0490f97ad9" providerId="ADAL" clId="{3BF560C9-38E3-411C-BBB1-CB3B94294DB6}" dt="2026-09-23T08:27:43.912" v="434" actId="962"/>
          <ac:grpSpMkLst>
            <pc:docMk/>
            <pc:sldMk cId="0" sldId="285"/>
            <ac:grpSpMk id="74762" creationId="{00000000-0000-0000-0000-000000000000}"/>
          </ac:grpSpMkLst>
        </pc:grpChg>
        <pc:picChg chg="mod">
          <ac:chgData name="Naiara MACIAS - Communication Assistant" userId="9208f14e-163a-43fb-a9e7-9d0490f97ad9" providerId="ADAL" clId="{3BF560C9-38E3-411C-BBB1-CB3B94294DB6}" dt="2026-09-23T08:27:42.479" v="433" actId="962"/>
          <ac:picMkLst>
            <pc:docMk/>
            <pc:sldMk cId="0" sldId="285"/>
            <ac:picMk id="74761" creationId="{00000000-0000-0000-0000-000000000000}"/>
          </ac:picMkLst>
        </pc:picChg>
      </pc:sldChg>
      <pc:sldChg chg="modSp mod">
        <pc:chgData name="Naiara MACIAS - Communication Assistant" userId="9208f14e-163a-43fb-a9e7-9d0490f97ad9" providerId="ADAL" clId="{3BF560C9-38E3-411C-BBB1-CB3B94294DB6}" dt="2026-09-23T08:29:31.965" v="480" actId="13244"/>
        <pc:sldMkLst>
          <pc:docMk/>
          <pc:sldMk cId="0" sldId="286"/>
        </pc:sldMkLst>
        <pc:graphicFrameChg chg="mod">
          <ac:chgData name="Naiara MACIAS - Communication Assistant" userId="9208f14e-163a-43fb-a9e7-9d0490f97ad9" providerId="ADAL" clId="{3BF560C9-38E3-411C-BBB1-CB3B94294DB6}" dt="2026-09-23T08:29:31.965" v="480" actId="13244"/>
          <ac:graphicFrameMkLst>
            <pc:docMk/>
            <pc:sldMk cId="0" sldId="286"/>
            <ac:graphicFrameMk id="7" creationId="{00000000-0000-0000-0000-000000000000}"/>
          </ac:graphicFrameMkLst>
        </pc:graphicFrameChg>
        <pc:picChg chg="mod">
          <ac:chgData name="Naiara MACIAS - Communication Assistant" userId="9208f14e-163a-43fb-a9e7-9d0490f97ad9" providerId="ADAL" clId="{3BF560C9-38E3-411C-BBB1-CB3B94294DB6}" dt="2026-09-23T08:24:44.688" v="396" actId="962"/>
          <ac:picMkLst>
            <pc:docMk/>
            <pc:sldMk cId="0" sldId="286"/>
            <ac:picMk id="28676" creationId="{00000000-0000-0000-0000-000000000000}"/>
          </ac:picMkLst>
        </pc:picChg>
      </pc:sldChg>
      <pc:sldChg chg="modSp mod">
        <pc:chgData name="Naiara MACIAS - Communication Assistant" userId="9208f14e-163a-43fb-a9e7-9d0490f97ad9" providerId="ADAL" clId="{3BF560C9-38E3-411C-BBB1-CB3B94294DB6}" dt="2026-09-23T08:24:04.984" v="391" actId="962"/>
        <pc:sldMkLst>
          <pc:docMk/>
          <pc:sldMk cId="0" sldId="287"/>
        </pc:sldMkLst>
        <pc:spChg chg="mod">
          <ac:chgData name="Naiara MACIAS - Communication Assistant" userId="9208f14e-163a-43fb-a9e7-9d0490f97ad9" providerId="ADAL" clId="{3BF560C9-38E3-411C-BBB1-CB3B94294DB6}" dt="2026-09-23T08:23:54.051" v="384" actId="962"/>
          <ac:spMkLst>
            <pc:docMk/>
            <pc:sldMk cId="0" sldId="287"/>
            <ac:spMk id="3" creationId="{00000000-0000-0000-0000-000000000000}"/>
          </ac:spMkLst>
        </pc:spChg>
        <pc:spChg chg="mod">
          <ac:chgData name="Naiara MACIAS - Communication Assistant" userId="9208f14e-163a-43fb-a9e7-9d0490f97ad9" providerId="ADAL" clId="{3BF560C9-38E3-411C-BBB1-CB3B94294DB6}" dt="2026-09-23T08:24:00.552" v="386" actId="962"/>
          <ac:spMkLst>
            <pc:docMk/>
            <pc:sldMk cId="0" sldId="287"/>
            <ac:spMk id="33" creationId="{00000000-0000-0000-0000-000000000000}"/>
          </ac:spMkLst>
        </pc:spChg>
        <pc:spChg chg="mod">
          <ac:chgData name="Naiara MACIAS - Communication Assistant" userId="9208f14e-163a-43fb-a9e7-9d0490f97ad9" providerId="ADAL" clId="{3BF560C9-38E3-411C-BBB1-CB3B94294DB6}" dt="2026-09-23T08:24:01.489" v="387" actId="962"/>
          <ac:spMkLst>
            <pc:docMk/>
            <pc:sldMk cId="0" sldId="287"/>
            <ac:spMk id="35" creationId="{00000000-0000-0000-0000-000000000000}"/>
          </ac:spMkLst>
        </pc:spChg>
        <pc:spChg chg="mod">
          <ac:chgData name="Naiara MACIAS - Communication Assistant" userId="9208f14e-163a-43fb-a9e7-9d0490f97ad9" providerId="ADAL" clId="{3BF560C9-38E3-411C-BBB1-CB3B94294DB6}" dt="2026-09-23T08:24:02.641" v="388" actId="962"/>
          <ac:spMkLst>
            <pc:docMk/>
            <pc:sldMk cId="0" sldId="287"/>
            <ac:spMk id="40" creationId="{00000000-0000-0000-0000-000000000000}"/>
          </ac:spMkLst>
        </pc:spChg>
        <pc:spChg chg="mod">
          <ac:chgData name="Naiara MACIAS - Communication Assistant" userId="9208f14e-163a-43fb-a9e7-9d0490f97ad9" providerId="ADAL" clId="{3BF560C9-38E3-411C-BBB1-CB3B94294DB6}" dt="2026-09-23T08:24:03.271" v="389" actId="962"/>
          <ac:spMkLst>
            <pc:docMk/>
            <pc:sldMk cId="0" sldId="287"/>
            <ac:spMk id="42" creationId="{00000000-0000-0000-0000-000000000000}"/>
          </ac:spMkLst>
        </pc:spChg>
        <pc:spChg chg="mod">
          <ac:chgData name="Naiara MACIAS - Communication Assistant" userId="9208f14e-163a-43fb-a9e7-9d0490f97ad9" providerId="ADAL" clId="{3BF560C9-38E3-411C-BBB1-CB3B94294DB6}" dt="2026-09-23T08:24:04.215" v="390" actId="962"/>
          <ac:spMkLst>
            <pc:docMk/>
            <pc:sldMk cId="0" sldId="287"/>
            <ac:spMk id="47" creationId="{00000000-0000-0000-0000-000000000000}"/>
          </ac:spMkLst>
        </pc:spChg>
        <pc:spChg chg="mod">
          <ac:chgData name="Naiara MACIAS - Communication Assistant" userId="9208f14e-163a-43fb-a9e7-9d0490f97ad9" providerId="ADAL" clId="{3BF560C9-38E3-411C-BBB1-CB3B94294DB6}" dt="2026-09-23T08:24:04.984" v="391" actId="962"/>
          <ac:spMkLst>
            <pc:docMk/>
            <pc:sldMk cId="0" sldId="287"/>
            <ac:spMk id="49" creationId="{00000000-0000-0000-0000-000000000000}"/>
          </ac:spMkLst>
        </pc:spChg>
        <pc:spChg chg="mod">
          <ac:chgData name="Naiara MACIAS - Communication Assistant" userId="9208f14e-163a-43fb-a9e7-9d0490f97ad9" providerId="ADAL" clId="{3BF560C9-38E3-411C-BBB1-CB3B94294DB6}" dt="2026-09-23T07:52:32.624" v="1" actId="14100"/>
          <ac:spMkLst>
            <pc:docMk/>
            <pc:sldMk cId="0" sldId="287"/>
            <ac:spMk id="18443" creationId="{00000000-0000-0000-0000-000000000000}"/>
          </ac:spMkLst>
        </pc:spChg>
        <pc:picChg chg="mod">
          <ac:chgData name="Naiara MACIAS - Communication Assistant" userId="9208f14e-163a-43fb-a9e7-9d0490f97ad9" providerId="ADAL" clId="{3BF560C9-38E3-411C-BBB1-CB3B94294DB6}" dt="2026-09-23T08:23:55.945" v="385" actId="962"/>
          <ac:picMkLst>
            <pc:docMk/>
            <pc:sldMk cId="0" sldId="287"/>
            <ac:picMk id="18435" creationId="{00000000-0000-0000-0000-000000000000}"/>
          </ac:picMkLst>
        </pc:picChg>
      </pc:sldChg>
      <pc:sldMasterChg chg="addSp delSp modSp mod modSldLayout">
        <pc:chgData name="Naiara MACIAS - Communication Assistant" userId="9208f14e-163a-43fb-a9e7-9d0490f97ad9" providerId="ADAL" clId="{3BF560C9-38E3-411C-BBB1-CB3B94294DB6}" dt="2026-09-23T07:59:43.564" v="167" actId="22"/>
        <pc:sldMasterMkLst>
          <pc:docMk/>
          <pc:sldMasterMk cId="0" sldId="2147483660"/>
        </pc:sldMasterMkLst>
        <pc:picChg chg="add mod">
          <ac:chgData name="Naiara MACIAS - Communication Assistant" userId="9208f14e-163a-43fb-a9e7-9d0490f97ad9" providerId="ADAL" clId="{3BF560C9-38E3-411C-BBB1-CB3B94294DB6}" dt="2026-09-23T07:59:33.508" v="165" actId="1076"/>
          <ac:picMkLst>
            <pc:docMk/>
            <pc:sldMasterMk cId="0" sldId="2147483660"/>
            <ac:picMk id="3" creationId="{37BC9678-4591-1934-93B8-74F733EC6729}"/>
          </ac:picMkLst>
        </pc:picChg>
        <pc:picChg chg="add del mod">
          <ac:chgData name="Naiara MACIAS - Communication Assistant" userId="9208f14e-163a-43fb-a9e7-9d0490f97ad9" providerId="ADAL" clId="{3BF560C9-38E3-411C-BBB1-CB3B94294DB6}" dt="2026-09-23T07:58:50.287" v="150" actId="21"/>
          <ac:picMkLst>
            <pc:docMk/>
            <pc:sldMasterMk cId="0" sldId="2147483660"/>
            <ac:picMk id="5" creationId="{8A2AFD1E-7FD0-68E7-6295-3DB114901122}"/>
          </ac:picMkLst>
        </pc:picChg>
        <pc:picChg chg="add mod">
          <ac:chgData name="Naiara MACIAS - Communication Assistant" userId="9208f14e-163a-43fb-a9e7-9d0490f97ad9" providerId="ADAL" clId="{3BF560C9-38E3-411C-BBB1-CB3B94294DB6}" dt="2026-09-23T07:59:13.427" v="159" actId="1076"/>
          <ac:picMkLst>
            <pc:docMk/>
            <pc:sldMasterMk cId="0" sldId="2147483660"/>
            <ac:picMk id="7" creationId="{9DC39C10-1707-0D7A-5997-F13602C9F05F}"/>
          </ac:picMkLst>
        </pc:picChg>
        <pc:picChg chg="mod">
          <ac:chgData name="Naiara MACIAS - Communication Assistant" userId="9208f14e-163a-43fb-a9e7-9d0490f97ad9" providerId="ADAL" clId="{3BF560C9-38E3-411C-BBB1-CB3B94294DB6}" dt="2026-09-23T07:59:02.923" v="154" actId="1076"/>
          <ac:picMkLst>
            <pc:docMk/>
            <pc:sldMasterMk cId="0" sldId="2147483660"/>
            <ac:picMk id="1026" creationId="{00000000-0000-0000-0000-000000000000}"/>
          </ac:picMkLst>
        </pc:picChg>
        <pc:picChg chg="del">
          <ac:chgData name="Naiara MACIAS - Communication Assistant" userId="9208f14e-163a-43fb-a9e7-9d0490f97ad9" providerId="ADAL" clId="{3BF560C9-38E3-411C-BBB1-CB3B94294DB6}" dt="2026-09-23T07:58:55.775" v="151" actId="478"/>
          <ac:picMkLst>
            <pc:docMk/>
            <pc:sldMasterMk cId="0" sldId="2147483660"/>
            <ac:picMk id="1029" creationId="{00000000-0000-0000-0000-000000000000}"/>
          </ac:picMkLst>
        </pc:picChg>
        <pc:picChg chg="del">
          <ac:chgData name="Naiara MACIAS - Communication Assistant" userId="9208f14e-163a-43fb-a9e7-9d0490f97ad9" providerId="ADAL" clId="{3BF560C9-38E3-411C-BBB1-CB3B94294DB6}" dt="2026-09-23T07:59:30.216" v="164" actId="478"/>
          <ac:picMkLst>
            <pc:docMk/>
            <pc:sldMasterMk cId="0" sldId="2147483660"/>
            <ac:picMk id="1032" creationId="{00000000-0000-0000-0000-000000000000}"/>
          </ac:picMkLst>
        </pc:picChg>
        <pc:sldLayoutChg chg="modSp">
          <pc:chgData name="Naiara MACIAS - Communication Assistant" userId="9208f14e-163a-43fb-a9e7-9d0490f97ad9" providerId="ADAL" clId="{3BF560C9-38E3-411C-BBB1-CB3B94294DB6}" dt="2026-09-23T07:58:23.613" v="118" actId="735"/>
          <pc:sldLayoutMkLst>
            <pc:docMk/>
            <pc:sldMasterMk cId="0" sldId="2147483660"/>
            <pc:sldLayoutMk cId="0" sldId="2147483666"/>
          </pc:sldLayoutMkLst>
        </pc:sldLayoutChg>
        <pc:sldLayoutChg chg="addSp delSp mod">
          <pc:chgData name="Naiara MACIAS - Communication Assistant" userId="9208f14e-163a-43fb-a9e7-9d0490f97ad9" providerId="ADAL" clId="{3BF560C9-38E3-411C-BBB1-CB3B94294DB6}" dt="2026-09-23T07:59:43.564" v="167" actId="22"/>
          <pc:sldLayoutMkLst>
            <pc:docMk/>
            <pc:sldMasterMk cId="0" sldId="2147483660"/>
            <pc:sldLayoutMk cId="0" sldId="2147483675"/>
          </pc:sldLayoutMkLst>
          <pc:picChg chg="del">
            <ac:chgData name="Naiara MACIAS - Communication Assistant" userId="9208f14e-163a-43fb-a9e7-9d0490f97ad9" providerId="ADAL" clId="{3BF560C9-38E3-411C-BBB1-CB3B94294DB6}" dt="2026-09-23T07:59:42.681" v="166" actId="478"/>
            <ac:picMkLst>
              <pc:docMk/>
              <pc:sldMasterMk cId="0" sldId="2147483660"/>
              <pc:sldLayoutMk cId="0" sldId="2147483675"/>
              <ac:picMk id="7" creationId="{00000000-0000-0000-0000-000000000000}"/>
            </ac:picMkLst>
          </pc:picChg>
          <pc:picChg chg="del">
            <ac:chgData name="Naiara MACIAS - Communication Assistant" userId="9208f14e-163a-43fb-a9e7-9d0490f97ad9" providerId="ADAL" clId="{3BF560C9-38E3-411C-BBB1-CB3B94294DB6}" dt="2026-09-23T07:59:42.681" v="166" actId="478"/>
            <ac:picMkLst>
              <pc:docMk/>
              <pc:sldMasterMk cId="0" sldId="2147483660"/>
              <pc:sldLayoutMk cId="0" sldId="2147483675"/>
              <ac:picMk id="10" creationId="{00000000-0000-0000-0000-000000000000}"/>
            </ac:picMkLst>
          </pc:picChg>
          <pc:picChg chg="add">
            <ac:chgData name="Naiara MACIAS - Communication Assistant" userId="9208f14e-163a-43fb-a9e7-9d0490f97ad9" providerId="ADAL" clId="{3BF560C9-38E3-411C-BBB1-CB3B94294DB6}" dt="2026-09-23T07:59:43.564" v="167" actId="22"/>
            <ac:picMkLst>
              <pc:docMk/>
              <pc:sldMasterMk cId="0" sldId="2147483660"/>
              <pc:sldLayoutMk cId="0" sldId="2147483675"/>
              <ac:picMk id="12" creationId="{A9464EF2-01DC-1B78-B33C-88487A9136D2}"/>
            </ac:picMkLst>
          </pc:picChg>
          <pc:picChg chg="add">
            <ac:chgData name="Naiara MACIAS - Communication Assistant" userId="9208f14e-163a-43fb-a9e7-9d0490f97ad9" providerId="ADAL" clId="{3BF560C9-38E3-411C-BBB1-CB3B94294DB6}" dt="2026-09-23T07:59:43.564" v="167" actId="22"/>
            <ac:picMkLst>
              <pc:docMk/>
              <pc:sldMasterMk cId="0" sldId="2147483660"/>
              <pc:sldLayoutMk cId="0" sldId="2147483675"/>
              <ac:picMk id="15" creationId="{C29BDBA2-BE89-F967-7415-5F2368B26622}"/>
            </ac:picMkLst>
          </pc:pic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DOCUMENT1.communication1.ntld\translations\Projects\eCdT_jobs\post-processing\Roberto%20-%20POST\2026\EuOsha\2026-052%20HWC%20-%20General%20PPT-%20Together%20for%20Mental%20Health%20at%20Work%20FINAL.embed01_RO.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'[2026-052 HWC - General PPT- Together for Mental Health at Work FINAL.embed01_RO.xlsx]Sheet1'!$B$1</c:f>
              <c:strCache>
                <c:ptCount val="1"/>
                <c:pt idx="0">
                  <c:v>2019</c:v>
                </c:pt>
              </c:strCache>
            </c:strRef>
          </c:tx>
          <c:spPr>
            <a:solidFill>
              <a:schemeClr val="accent1"/>
            </a:solidFill>
            <a:ln>
              <a:noFill/>
            </a:ln>
            <a:effectLst/>
            <a:sp3d/>
          </c:spPr>
          <c:invertIfNegative val="0"/>
          <c:cat>
            <c:strRef>
              <c:f>'[2026-052 HWC - General PPT- Together for Mental Health at Work FINAL.embed01_RO.xlsx]Sheet1'!$A$2:$A$6</c:f>
              <c:strCache>
                <c:ptCount val="5"/>
                <c:pt idx="0">
                  <c:v>Teama de pierdere a locului de muncă</c:v>
                </c:pt>
                <c:pt idx="1">
                  <c:v>Program de lucru prelungit sau neregulat</c:v>
                </c:pt>
                <c:pt idx="2">
                  <c:v>Comunicare sau cooperare deficitară în cadrul organizației</c:v>
                </c:pt>
                <c:pt idx="3">
                  <c:v>Presiunea timpului</c:v>
                </c:pt>
                <c:pt idx="4">
                  <c:v>Lucrul cu clienți, pacienți, elevi etc. dificili</c:v>
                </c:pt>
              </c:strCache>
            </c:strRef>
          </c:cat>
          <c:val>
            <c:numRef>
              <c:f>'[2026-052 HWC - General PPT- Together for Mental Health at Work FINAL.embed01_RO.xlsx]Sheet1'!$B$2:$B$6</c:f>
              <c:numCache>
                <c:formatCode>General</c:formatCode>
                <c:ptCount val="5"/>
                <c:pt idx="0">
                  <c:v>11</c:v>
                </c:pt>
                <c:pt idx="1">
                  <c:v>21</c:v>
                </c:pt>
                <c:pt idx="2">
                  <c:v>18</c:v>
                </c:pt>
                <c:pt idx="3">
                  <c:v>45</c:v>
                </c:pt>
                <c:pt idx="4">
                  <c:v>59</c:v>
                </c:pt>
              </c:numCache>
            </c:numRef>
          </c:val>
          <c:extLst xmlns:c16r2="http://schemas.microsoft.com/office/drawing/2015/06/chart">
            <c:ext xmlns:c16="http://schemas.microsoft.com/office/drawing/2014/chart" uri="{C3380CC4-5D6E-409C-BE32-E72D297353CC}">
              <c16:uniqueId val="{00000000-9E93-4C25-A7EE-5D01BD64227B}"/>
            </c:ext>
          </c:extLst>
        </c:ser>
        <c:ser>
          <c:idx val="1"/>
          <c:order val="1"/>
          <c:tx>
            <c:strRef>
              <c:f>'[2026-052 HWC - General PPT- Together for Mental Health at Work FINAL.embed01_RO.xlsx]Sheet1'!$C$1</c:f>
              <c:strCache>
                <c:ptCount val="1"/>
                <c:pt idx="0">
                  <c:v>2024</c:v>
                </c:pt>
              </c:strCache>
            </c:strRef>
          </c:tx>
          <c:spPr>
            <a:solidFill>
              <a:schemeClr val="accent2"/>
            </a:solidFill>
            <a:ln>
              <a:noFill/>
            </a:ln>
            <a:effectLst/>
            <a:sp3d/>
          </c:spPr>
          <c:invertIfNegative val="0"/>
          <c:cat>
            <c:strRef>
              <c:f>'[2026-052 HWC - General PPT- Together for Mental Health at Work FINAL.embed01_RO.xlsx]Sheet1'!$A$2:$A$6</c:f>
              <c:strCache>
                <c:ptCount val="5"/>
                <c:pt idx="0">
                  <c:v>Teama de pierdere a locului de muncă</c:v>
                </c:pt>
                <c:pt idx="1">
                  <c:v>Program de lucru prelungit sau neregulat</c:v>
                </c:pt>
                <c:pt idx="2">
                  <c:v>Comunicare sau cooperare deficitară în cadrul organizației</c:v>
                </c:pt>
                <c:pt idx="3">
                  <c:v>Presiunea timpului</c:v>
                </c:pt>
                <c:pt idx="4">
                  <c:v>Lucrul cu clienți, pacienți, elevi etc. dificili</c:v>
                </c:pt>
              </c:strCache>
            </c:strRef>
          </c:cat>
          <c:val>
            <c:numRef>
              <c:f>'[2026-052 HWC - General PPT- Together for Mental Health at Work FINAL.embed01_RO.xlsx]Sheet1'!$C$2:$C$6</c:f>
              <c:numCache>
                <c:formatCode>General</c:formatCode>
                <c:ptCount val="5"/>
                <c:pt idx="0">
                  <c:v>10</c:v>
                </c:pt>
                <c:pt idx="1">
                  <c:v>18</c:v>
                </c:pt>
                <c:pt idx="2">
                  <c:v>19</c:v>
                </c:pt>
                <c:pt idx="3">
                  <c:v>43</c:v>
                </c:pt>
                <c:pt idx="4">
                  <c:v>56</c:v>
                </c:pt>
              </c:numCache>
            </c:numRef>
          </c:val>
          <c:extLst xmlns:c16r2="http://schemas.microsoft.com/office/drawing/2015/06/chart">
            <c:ext xmlns:c16="http://schemas.microsoft.com/office/drawing/2014/chart" uri="{C3380CC4-5D6E-409C-BE32-E72D297353CC}">
              <c16:uniqueId val="{00000001-9E93-4C25-A7EE-5D01BD64227B}"/>
            </c:ext>
          </c:extLst>
        </c:ser>
        <c:dLbls>
          <c:showLegendKey val="0"/>
          <c:showVal val="0"/>
          <c:showCatName val="0"/>
          <c:showSerName val="0"/>
          <c:showPercent val="0"/>
          <c:showBubbleSize val="0"/>
        </c:dLbls>
        <c:gapWidth val="150"/>
        <c:shape val="box"/>
        <c:axId val="171318272"/>
        <c:axId val="171356928"/>
        <c:axId val="0"/>
      </c:bar3DChart>
      <c:catAx>
        <c:axId val="1713182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en-US"/>
          </a:p>
        </c:txPr>
        <c:crossAx val="171356928"/>
        <c:crosses val="autoZero"/>
        <c:auto val="1"/>
        <c:lblAlgn val="ctr"/>
        <c:lblOffset val="100"/>
        <c:noMultiLvlLbl val="0"/>
      </c:catAx>
      <c:valAx>
        <c:axId val="171356928"/>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318272"/>
        <c:crosses val="autoZero"/>
        <c:crossBetween val="between"/>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ro-RO" sz="1600" b="1">
              <a:solidFill>
                <a:srgbClr val="003399"/>
              </a:solidFill>
              <a:latin typeface="Arial" panose="020B0604020202020204" pitchFamily="34" charset="0"/>
              <a:ea typeface="Arial"/>
              <a:cs typeface="Arial" panose="020B0604020202020204" pitchFamily="34" charset="0"/>
            </a:rPr>
            <a:t>DOMENIUL PRIORITAR 1 </a:t>
          </a:r>
        </a:p>
        <a:p>
          <a:pPr marL="0" lvl="0" algn="ctr" defTabSz="622300">
            <a:lnSpc>
              <a:spcPct val="90000"/>
            </a:lnSpc>
            <a:spcBef>
              <a:spcPct val="0"/>
            </a:spcBef>
            <a:spcAft>
              <a:spcPct val="35000"/>
            </a:spcAft>
            <a:buNone/>
          </a:pPr>
          <a:r>
            <a:rPr lang="ro-RO" sz="1600" b="0" i="1">
              <a:solidFill>
                <a:srgbClr val="003399"/>
              </a:solidFill>
              <a:latin typeface="Arial" panose="020B0604020202020204" pitchFamily="34" charset="0"/>
              <a:ea typeface="Arial"/>
              <a:cs typeface="Arial" panose="020B0604020202020204" pitchFamily="34" charset="0"/>
            </a:rPr>
            <a:t>februarie – 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ro-RO" sz="1600" b="1">
              <a:solidFill>
                <a:srgbClr val="003399"/>
              </a:solidFill>
              <a:latin typeface="Arial" panose="020B0604020202020204" pitchFamily="34" charset="0"/>
              <a:cs typeface="Arial" panose="020B0604020202020204" pitchFamily="34" charset="0"/>
            </a:rPr>
            <a:t>Evaluarea și gestionarea riscurilor psihosociale</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ro-RO" sz="1600" b="1">
              <a:solidFill>
                <a:srgbClr val="003399"/>
              </a:solidFill>
              <a:latin typeface="Arial" panose="020B0604020202020204" pitchFamily="34" charset="0"/>
              <a:cs typeface="Arial" panose="020B0604020202020204" pitchFamily="34" charset="0"/>
            </a:rPr>
            <a:t>DOMENIUL PRIORITAR 2</a:t>
          </a:r>
        </a:p>
        <a:p>
          <a:r>
            <a:rPr lang="ro-RO" sz="1600" i="1">
              <a:solidFill>
                <a:srgbClr val="003399"/>
              </a:solidFill>
              <a:latin typeface="Arial" panose="020B0604020202020204" pitchFamily="34" charset="0"/>
              <a:ea typeface="Arial"/>
              <a:cs typeface="Arial" panose="020B0604020202020204" pitchFamily="34" charset="0"/>
            </a:rPr>
            <a:t>iunie – septembrie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a:solidFill>
                <a:srgbClr val="003399"/>
              </a:solidFill>
              <a:latin typeface="Arial" panose="020B0604020202020204" pitchFamily="34" charset="0"/>
              <a:ea typeface="Arial"/>
              <a:cs typeface="Arial" panose="020B0604020202020204" pitchFamily="34" charset="0"/>
            </a:rPr>
            <a:t>Hărțuirea, hărțuirea sexuală și violența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ro-RO" sz="1600" b="1">
              <a:solidFill>
                <a:srgbClr val="003399"/>
              </a:solidFill>
              <a:latin typeface="Arial" panose="020B0604020202020204" pitchFamily="34" charset="0"/>
              <a:ea typeface="Arial"/>
              <a:cs typeface="Arial" panose="020B0604020202020204" pitchFamily="34" charset="0"/>
            </a:rPr>
            <a:t>DOMENIUL PRIORITAR 3</a:t>
          </a:r>
        </a:p>
        <a:p>
          <a:r>
            <a:rPr lang="ro-RO" sz="1600" i="1">
              <a:solidFill>
                <a:srgbClr val="003399"/>
              </a:solidFill>
              <a:latin typeface="Arial" panose="020B0604020202020204" pitchFamily="34" charset="0"/>
              <a:ea typeface="Arial"/>
              <a:cs typeface="Arial" panose="020B0604020202020204" pitchFamily="34" charset="0"/>
            </a:rPr>
            <a:t>octombrie 2027 – ianuarie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Riscurile fizice și sănătatea </a:t>
          </a:r>
          <a:r>
            <a:rPr lang="en-GB" sz="1600" b="1" kern="1200" dirty="0" err="1">
              <a:solidFill>
                <a:srgbClr val="003399"/>
              </a:solidFill>
              <a:latin typeface="Arial" panose="020B0604020202020204" pitchFamily="34" charset="0"/>
              <a:ea typeface="Arial"/>
              <a:cs typeface="Arial" panose="020B0604020202020204" pitchFamily="34" charset="0"/>
            </a:rPr>
            <a:t>mintală</a:t>
          </a:r>
          <a:endParaRPr lang="ro-RO" sz="1600" b="1" kern="1200" dirty="0">
            <a:solidFill>
              <a:srgbClr val="003399"/>
            </a:solidFill>
            <a:latin typeface="Arial" panose="020B0604020202020204" pitchFamily="34" charset="0"/>
            <a:ea typeface="Arial"/>
            <a:cs typeface="Arial" panose="020B0604020202020204" pitchFamily="34" charset="0"/>
          </a:endParaRP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ro-RO" sz="1600" b="1">
              <a:solidFill>
                <a:srgbClr val="003399"/>
              </a:solidFill>
              <a:latin typeface="Arial" panose="020B0604020202020204" pitchFamily="34" charset="0"/>
              <a:cs typeface="Arial" panose="020B0604020202020204" pitchFamily="34" charset="0"/>
            </a:rPr>
            <a:t>DOMENIUL PRIORITAR 4</a:t>
          </a:r>
        </a:p>
        <a:p>
          <a:r>
            <a:rPr lang="ro-RO" sz="1600" i="1">
              <a:solidFill>
                <a:srgbClr val="003399"/>
              </a:solidFill>
              <a:latin typeface="Arial" panose="020B0604020202020204" pitchFamily="34" charset="0"/>
              <a:ea typeface="Arial"/>
              <a:cs typeface="Arial" panose="020B0604020202020204" pitchFamily="34" charset="0"/>
            </a:rPr>
            <a:t>februarie – 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ro-RO" sz="1600" b="1" dirty="0">
              <a:solidFill>
                <a:srgbClr val="003399"/>
              </a:solidFill>
              <a:latin typeface="Arial" panose="020B0604020202020204" pitchFamily="34" charset="0"/>
              <a:ea typeface="Arial"/>
              <a:cs typeface="Arial" panose="020B0604020202020204" pitchFamily="34" charset="0"/>
            </a:rPr>
            <a:t>DOMENIUL PRIORITAR 5</a:t>
          </a:r>
        </a:p>
        <a:p>
          <a:pPr marL="0" lvl="0" algn="ctr" defTabSz="622300">
            <a:lnSpc>
              <a:spcPct val="90000"/>
            </a:lnSpc>
            <a:spcBef>
              <a:spcPct val="0"/>
            </a:spcBef>
            <a:spcAft>
              <a:spcPct val="35000"/>
            </a:spcAft>
            <a:buNone/>
          </a:pPr>
          <a:r>
            <a:rPr lang="ro-RO" sz="1600" b="0" i="1" dirty="0">
              <a:solidFill>
                <a:srgbClr val="003399"/>
              </a:solidFill>
              <a:latin typeface="Arial" panose="020B0604020202020204" pitchFamily="34" charset="0"/>
              <a:ea typeface="Arial"/>
              <a:cs typeface="Arial" panose="020B0604020202020204" pitchFamily="34" charset="0"/>
            </a:rPr>
            <a:t>iunie – septembrie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dirty="0">
              <a:solidFill>
                <a:srgbClr val="003399"/>
              </a:solidFill>
              <a:latin typeface="Arial" panose="020B0604020202020204" pitchFamily="34" charset="0"/>
              <a:cs typeface="Arial" panose="020B0604020202020204" pitchFamily="34" charset="0"/>
            </a:rPr>
            <a:t>Riscurile psihosociale în sectorul sănătății și asistenței</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Susținerea sănătății </a:t>
          </a:r>
          <a:r>
            <a:rPr lang="en-GB" sz="1600" b="1" kern="1200" dirty="0" err="1">
              <a:solidFill>
                <a:srgbClr val="003399"/>
              </a:solidFill>
              <a:latin typeface="Arial" panose="020B0604020202020204" pitchFamily="34" charset="0"/>
              <a:ea typeface="Arial"/>
              <a:cs typeface="Arial" panose="020B0604020202020204" pitchFamily="34" charset="0"/>
            </a:rPr>
            <a:t>mintale</a:t>
          </a:r>
          <a:r>
            <a:rPr lang="ro-RO" sz="1600" b="1" kern="1200" dirty="0">
              <a:solidFill>
                <a:srgbClr val="003399"/>
              </a:solidFill>
              <a:latin typeface="Arial" panose="020B0604020202020204" pitchFamily="34" charset="0"/>
              <a:ea typeface="Arial"/>
              <a:cs typeface="Arial" panose="020B0604020202020204" pitchFamily="34" charset="0"/>
            </a:rPr>
            <a:t> la locul de muncă</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090496D9-DE48-45DD-AA7E-23F1512CE431}">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dirty="0">
              <a:solidFill>
                <a:srgbClr val="003399"/>
              </a:solidFill>
              <a:latin typeface="Arial" panose="020B0604020202020204" pitchFamily="34" charset="0"/>
              <a:cs typeface="Arial" panose="020B0604020202020204" pitchFamily="34" charset="0"/>
            </a:rPr>
            <a:t>sociale</a:t>
          </a:r>
        </a:p>
      </dgm:t>
    </dgm:pt>
    <dgm:pt modelId="{EDA84B95-4BD4-46C7-9F49-00E4CC137E73}" type="parTrans" cxnId="{4CA78CAF-E132-47F8-9E0A-267B68E2D2F1}">
      <dgm:prSet/>
      <dgm:spPr/>
      <dgm:t>
        <a:bodyPr/>
        <a:lstStyle/>
        <a:p>
          <a:endParaRPr lang="en-GB"/>
        </a:p>
      </dgm:t>
    </dgm:pt>
    <dgm:pt modelId="{29F31E06-C762-4AA4-8068-7B0481F30CE2}" type="sibTrans" cxnId="{4CA78CAF-E132-47F8-9E0A-267B68E2D2F1}">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t>
        <a:bodyPr/>
        <a:lstStyle/>
        <a:p>
          <a:endParaRPr lang="en-GB"/>
        </a:p>
      </dgm:t>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t>
        <a:bodyPr/>
        <a:lstStyle/>
        <a:p>
          <a:endParaRPr lang="en-GB"/>
        </a:p>
      </dgm:t>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t>
        <a:bodyPr/>
        <a:lstStyle/>
        <a:p>
          <a:endParaRPr lang="en-GB"/>
        </a:p>
      </dgm:t>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t>
        <a:bodyPr/>
        <a:lstStyle/>
        <a:p>
          <a:endParaRPr lang="en-GB"/>
        </a:p>
      </dgm:t>
    </dgm:pt>
    <dgm:pt modelId="{28B54B7B-0D6C-48E4-B3B1-6CC7A2FCCC03}" type="pres">
      <dgm:prSet presAssocID="{B131F061-6BB1-4E7B-ACAF-E0D409F2865B}" presName="descendantText" presStyleLbl="alignAccFollowNode1" presStyleIdx="1" presStyleCnt="5">
        <dgm:presLayoutVars>
          <dgm:bulletEnabled val="1"/>
        </dgm:presLayoutVars>
      </dgm:prSet>
      <dgm:spPr/>
      <dgm:t>
        <a:bodyPr/>
        <a:lstStyle/>
        <a:p>
          <a:endParaRPr lang="en-GB"/>
        </a:p>
      </dgm:t>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t>
        <a:bodyPr/>
        <a:lstStyle/>
        <a:p>
          <a:endParaRPr lang="en-GB"/>
        </a:p>
      </dgm:t>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t>
        <a:bodyPr/>
        <a:lstStyle/>
        <a:p>
          <a:endParaRPr lang="en-GB"/>
        </a:p>
      </dgm:t>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t>
        <a:bodyPr/>
        <a:lstStyle/>
        <a:p>
          <a:endParaRPr lang="en-GB"/>
        </a:p>
      </dgm:t>
    </dgm:pt>
    <dgm:pt modelId="{779CC9CF-36E5-4DE0-8897-2573A6F34520}" type="pres">
      <dgm:prSet presAssocID="{DBA2FF75-A6C1-4078-8AE5-F7FBBA933133}" presName="descendantText" presStyleLbl="alignAccFollowNode1" presStyleIdx="3" presStyleCnt="5">
        <dgm:presLayoutVars>
          <dgm:bulletEnabled val="1"/>
        </dgm:presLayoutVars>
      </dgm:prSet>
      <dgm:spPr/>
      <dgm:t>
        <a:bodyPr/>
        <a:lstStyle/>
        <a:p>
          <a:endParaRPr lang="en-GB"/>
        </a:p>
      </dgm:t>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t>
        <a:bodyPr/>
        <a:lstStyle/>
        <a:p>
          <a:endParaRPr lang="en-GB"/>
        </a:p>
      </dgm:t>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t>
        <a:bodyPr/>
        <a:lstStyle/>
        <a:p>
          <a:endParaRPr lang="en-GB"/>
        </a:p>
      </dgm:t>
    </dgm:pt>
  </dgm:ptLst>
  <dgm:cxnLst>
    <dgm:cxn modelId="{10DF820D-AD68-4E7D-96E7-63991C131F6D}" srcId="{DBA2FF75-A6C1-4078-8AE5-F7FBBA933133}" destId="{9D4CC388-ECF5-4105-840A-958C0028D830}" srcOrd="0" destOrd="0" parTransId="{8696FCF1-892A-4226-B6C5-198A20F7AB16}" sibTransId="{B60A0990-5043-47A4-9D3E-DF64A1FB2B81}"/>
    <dgm:cxn modelId="{01465BAD-64BE-44AC-93B3-90E0E7D45DB5}" type="presOf" srcId="{A8678A12-CFA1-4A73-A19E-C588688F9244}" destId="{EBFA96D8-2E61-4332-9D4F-7412905E6ED4}"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A007EF17-0A30-41C2-917C-665BE9E80FA6}" type="presOf" srcId="{DBA2FF75-A6C1-4078-8AE5-F7FBBA933133}" destId="{F47F613A-361C-494E-80B1-A7D9864EC8D1}" srcOrd="0" destOrd="0" presId="urn:microsoft.com/office/officeart/2005/8/layout/vList5"/>
    <dgm:cxn modelId="{D310F4ED-B87F-49F1-8965-B6C591A30918}" srcId="{55E6F5A9-C18B-4F43-BD86-A89FF2400515}" destId="{33C3C132-9494-44D9-AAE8-DB4F333493A2}" srcOrd="0" destOrd="0" parTransId="{CA51F160-4E5E-4BA0-B4BD-D9B00C3FBC90}" sibTransId="{A254AE2E-07F5-405F-B465-C58AEC2663D0}"/>
    <dgm:cxn modelId="{4028F4D5-A11A-42F1-9186-0FCDE2A7D6FE}" type="presOf" srcId="{17673758-FE9B-444B-B2EF-84BC2C623892}" destId="{2A0EF8E1-3EEC-4A1D-B1F6-721723BCA548}"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D5A78E09-8BBF-486A-93B8-E1055FFC35DD}" type="presOf" srcId="{9D4CC388-ECF5-4105-840A-958C0028D830}" destId="{779CC9CF-36E5-4DE0-8897-2573A6F34520}" srcOrd="0" destOrd="0" presId="urn:microsoft.com/office/officeart/2005/8/layout/vList5"/>
    <dgm:cxn modelId="{FBF36814-23ED-49C2-92D6-A743E35DB467}" type="presOf" srcId="{33C3C132-9494-44D9-AAE8-DB4F333493A2}" destId="{C1A6565F-6B66-4177-B714-6BF8ED9735F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93D03688-8F4D-49F1-A080-3931457FA82B}" type="presOf" srcId="{B131F061-6BB1-4E7B-ACAF-E0D409F2865B}" destId="{D3C4B033-6AAC-42A4-AFCB-2ED0D249B3B2}"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3C5FA098-67BA-459E-8562-FB39A676B27A}" srcId="{BCE6A6F5-5D28-48AE-957C-EA227EE48F4E}" destId="{B131F061-6BB1-4E7B-ACAF-E0D409F2865B}" srcOrd="1" destOrd="0" parTransId="{83005AB3-E457-4FA5-BD48-DA2C536C35DF}" sibTransId="{5DCBC904-6A1D-4EB9-97B2-46099583CBC6}"/>
    <dgm:cxn modelId="{83DDFF40-3133-4F70-88EE-E860D7484E69}" srcId="{7A410FC2-9FF2-4A71-9050-BBD8DD5788F9}" destId="{88038DFD-C93C-441F-AAC0-60334A7BB63A}" srcOrd="0" destOrd="0" parTransId="{6D3C8C0A-C785-444A-9D50-B836B89432D9}" sibTransId="{8D5E5108-3096-44C7-AB83-ACC644BC4F12}"/>
    <dgm:cxn modelId="{BC2A4963-C35B-4D0B-A803-9213680827E2}" type="presOf" srcId="{090496D9-DE48-45DD-AA7E-23F1512CE431}" destId="{779CC9CF-36E5-4DE0-8897-2573A6F34520}" srcOrd="0" destOrd="1" presId="urn:microsoft.com/office/officeart/2005/8/layout/vList5"/>
    <dgm:cxn modelId="{FE70EC9F-EAF2-4F5C-9080-DFDE85B40D1B}" type="presOf" srcId="{88038DFD-C93C-441F-AAC0-60334A7BB63A}" destId="{1D258144-B7B5-436D-92D1-5966B367AF87}"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4CA78CAF-E132-47F8-9E0A-267B68E2D2F1}" srcId="{DBA2FF75-A6C1-4078-8AE5-F7FBBA933133}" destId="{090496D9-DE48-45DD-AA7E-23F1512CE431}" srcOrd="1" destOrd="0" parTransId="{EDA84B95-4BD4-46C7-9F49-00E4CC137E73}" sibTransId="{29F31E06-C762-4AA4-8068-7B0481F30CE2}"/>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Char char="••"/>
          </a:pPr>
          <a:r>
            <a:rPr lang="ro-RO" sz="1600" b="1" kern="1200">
              <a:solidFill>
                <a:srgbClr val="003399"/>
              </a:solidFill>
              <a:latin typeface="Arial" panose="020B0604020202020204" pitchFamily="34" charset="0"/>
              <a:cs typeface="Arial" panose="020B0604020202020204" pitchFamily="34" charset="0"/>
            </a:rPr>
            <a:t>Evaluarea și gestionarea riscurilor psihosociale</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algn="ctr" defTabSz="622300">
            <a:lnSpc>
              <a:spcPct val="90000"/>
            </a:lnSpc>
            <a:spcBef>
              <a:spcPct val="0"/>
            </a:spcBef>
            <a:spcAft>
              <a:spcPct val="35000"/>
            </a:spcAft>
            <a:buNone/>
          </a:pPr>
          <a:r>
            <a:rPr lang="ro-RO" sz="1600" b="1" kern="1200">
              <a:solidFill>
                <a:srgbClr val="003399"/>
              </a:solidFill>
              <a:latin typeface="Arial" panose="020B0604020202020204" pitchFamily="34" charset="0"/>
              <a:ea typeface="Arial"/>
              <a:cs typeface="Arial" panose="020B0604020202020204" pitchFamily="34" charset="0"/>
            </a:rPr>
            <a:t>DOMENIUL PRIORITAR 1 </a:t>
          </a:r>
        </a:p>
        <a:p>
          <a:pPr marL="0" lvl="0" algn="ctr" defTabSz="622300">
            <a:lnSpc>
              <a:spcPct val="90000"/>
            </a:lnSpc>
            <a:spcBef>
              <a:spcPct val="0"/>
            </a:spcBef>
            <a:spcAft>
              <a:spcPct val="35000"/>
            </a:spcAft>
            <a:buNone/>
          </a:pPr>
          <a:r>
            <a:rPr lang="ro-RO" sz="1600" b="0" i="1" kern="1200">
              <a:solidFill>
                <a:srgbClr val="003399"/>
              </a:solidFill>
              <a:latin typeface="Arial" panose="020B0604020202020204" pitchFamily="34" charset="0"/>
              <a:ea typeface="Arial"/>
              <a:cs typeface="Arial" panose="020B0604020202020204" pitchFamily="34" charset="0"/>
            </a:rPr>
            <a:t>februarie – mai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Char char="••"/>
          </a:pPr>
          <a:r>
            <a:rPr lang="ro-RO" sz="1600" b="1" kern="1200">
              <a:solidFill>
                <a:srgbClr val="003399"/>
              </a:solidFill>
              <a:latin typeface="Arial" panose="020B0604020202020204" pitchFamily="34" charset="0"/>
              <a:ea typeface="Arial"/>
              <a:cs typeface="Arial" panose="020B0604020202020204" pitchFamily="34" charset="0"/>
            </a:rPr>
            <a:t>Hărțuirea, hărțuirea sexuală și violența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o-RO" sz="1600" b="1" kern="1200">
              <a:solidFill>
                <a:srgbClr val="003399"/>
              </a:solidFill>
              <a:latin typeface="Arial" panose="020B0604020202020204" pitchFamily="34" charset="0"/>
              <a:cs typeface="Arial" panose="020B0604020202020204" pitchFamily="34" charset="0"/>
            </a:rPr>
            <a:t>DOMENIUL PRIORITAR 2</a:t>
          </a:r>
        </a:p>
        <a:p>
          <a:pPr lvl="0" algn="ctr" defTabSz="711200">
            <a:lnSpc>
              <a:spcPct val="90000"/>
            </a:lnSpc>
            <a:spcBef>
              <a:spcPct val="0"/>
            </a:spcBef>
            <a:spcAft>
              <a:spcPct val="35000"/>
            </a:spcAft>
          </a:pPr>
          <a:r>
            <a:rPr lang="ro-RO" sz="1600" i="1" kern="1200">
              <a:solidFill>
                <a:srgbClr val="003399"/>
              </a:solidFill>
              <a:latin typeface="Arial" panose="020B0604020202020204" pitchFamily="34" charset="0"/>
              <a:ea typeface="Arial"/>
              <a:cs typeface="Arial" panose="020B0604020202020204" pitchFamily="34" charset="0"/>
            </a:rPr>
            <a:t>iunie – septembrie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Char char="••"/>
          </a:pPr>
          <a:r>
            <a:rPr lang="ro-RO" sz="1600" b="1" kern="1200" dirty="0">
              <a:solidFill>
                <a:srgbClr val="003399"/>
              </a:solidFill>
              <a:latin typeface="Arial" panose="020B0604020202020204" pitchFamily="34" charset="0"/>
              <a:ea typeface="Arial"/>
              <a:cs typeface="Arial" panose="020B0604020202020204" pitchFamily="34" charset="0"/>
            </a:rPr>
            <a:t>Riscurile fizice și sănătatea </a:t>
          </a:r>
          <a:r>
            <a:rPr lang="en-GB" sz="1600" b="1" kern="1200" dirty="0" err="1">
              <a:solidFill>
                <a:srgbClr val="003399"/>
              </a:solidFill>
              <a:latin typeface="Arial" panose="020B0604020202020204" pitchFamily="34" charset="0"/>
              <a:ea typeface="Arial"/>
              <a:cs typeface="Arial" panose="020B0604020202020204" pitchFamily="34" charset="0"/>
            </a:rPr>
            <a:t>mintală</a:t>
          </a:r>
          <a:endParaRPr lang="ro-RO" sz="1600" b="1" kern="1200" dirty="0">
            <a:solidFill>
              <a:srgbClr val="003399"/>
            </a:solidFill>
            <a:latin typeface="Arial" panose="020B0604020202020204" pitchFamily="34" charset="0"/>
            <a:ea typeface="Arial"/>
            <a:cs typeface="Arial" panose="020B0604020202020204" pitchFamily="34" charset="0"/>
          </a:endParaRP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lvl="0" algn="ctr" defTabSz="711200">
            <a:lnSpc>
              <a:spcPct val="90000"/>
            </a:lnSpc>
            <a:spcBef>
              <a:spcPct val="0"/>
            </a:spcBef>
            <a:spcAft>
              <a:spcPct val="35000"/>
            </a:spcAft>
          </a:pPr>
          <a:r>
            <a:rPr lang="ro-RO" sz="1600" b="1" kern="1200">
              <a:solidFill>
                <a:srgbClr val="003399"/>
              </a:solidFill>
              <a:latin typeface="Arial" panose="020B0604020202020204" pitchFamily="34" charset="0"/>
              <a:ea typeface="Arial"/>
              <a:cs typeface="Arial" panose="020B0604020202020204" pitchFamily="34" charset="0"/>
            </a:rPr>
            <a:t>DOMENIUL PRIORITAR 3</a:t>
          </a:r>
        </a:p>
        <a:p>
          <a:pPr lvl="0" algn="ctr" defTabSz="711200">
            <a:lnSpc>
              <a:spcPct val="90000"/>
            </a:lnSpc>
            <a:spcBef>
              <a:spcPct val="0"/>
            </a:spcBef>
            <a:spcAft>
              <a:spcPct val="35000"/>
            </a:spcAft>
          </a:pPr>
          <a:r>
            <a:rPr lang="ro-RO" sz="1600" i="1" kern="1200">
              <a:solidFill>
                <a:srgbClr val="003399"/>
              </a:solidFill>
              <a:latin typeface="Arial" panose="020B0604020202020204" pitchFamily="34" charset="0"/>
              <a:ea typeface="Arial"/>
              <a:cs typeface="Arial" panose="020B0604020202020204" pitchFamily="34" charset="0"/>
            </a:rPr>
            <a:t>octombrie 2027 – ianuarie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Char char="••"/>
          </a:pPr>
          <a:r>
            <a:rPr lang="ro-RO" sz="1600" b="1" kern="1200" dirty="0">
              <a:solidFill>
                <a:srgbClr val="003399"/>
              </a:solidFill>
              <a:latin typeface="Arial" panose="020B0604020202020204" pitchFamily="34" charset="0"/>
              <a:cs typeface="Arial" panose="020B0604020202020204" pitchFamily="34" charset="0"/>
            </a:rPr>
            <a:t>Riscurile psihosociale în sectorul sănătății și asistenței</a:t>
          </a:r>
        </a:p>
        <a:p>
          <a:pPr marL="171450" lvl="1" indent="-171450" algn="l" defTabSz="711200">
            <a:lnSpc>
              <a:spcPct val="90000"/>
            </a:lnSpc>
            <a:spcBef>
              <a:spcPct val="0"/>
            </a:spcBef>
            <a:spcAft>
              <a:spcPct val="15000"/>
            </a:spcAft>
            <a:buFont typeface="Symbol" panose="05050102010706020507" pitchFamily="18" charset="2"/>
            <a:buChar char="••"/>
          </a:pPr>
          <a:r>
            <a:rPr lang="ro-RO" sz="1600" b="1" kern="1200" dirty="0">
              <a:solidFill>
                <a:srgbClr val="003399"/>
              </a:solidFill>
              <a:latin typeface="Arial" panose="020B0604020202020204" pitchFamily="34" charset="0"/>
              <a:cs typeface="Arial" panose="020B0604020202020204" pitchFamily="34" charset="0"/>
            </a:rPr>
            <a:t>sociale</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o-RO" sz="1600" b="1" kern="1200">
              <a:solidFill>
                <a:srgbClr val="003399"/>
              </a:solidFill>
              <a:latin typeface="Arial" panose="020B0604020202020204" pitchFamily="34" charset="0"/>
              <a:cs typeface="Arial" panose="020B0604020202020204" pitchFamily="34" charset="0"/>
            </a:rPr>
            <a:t>DOMENIUL PRIORITAR 4</a:t>
          </a:r>
        </a:p>
        <a:p>
          <a:pPr lvl="0" algn="ctr" defTabSz="711200">
            <a:lnSpc>
              <a:spcPct val="90000"/>
            </a:lnSpc>
            <a:spcBef>
              <a:spcPct val="0"/>
            </a:spcBef>
            <a:spcAft>
              <a:spcPct val="35000"/>
            </a:spcAft>
          </a:pPr>
          <a:r>
            <a:rPr lang="ro-RO" sz="1600" i="1" kern="1200">
              <a:solidFill>
                <a:srgbClr val="003399"/>
              </a:solidFill>
              <a:latin typeface="Arial" panose="020B0604020202020204" pitchFamily="34" charset="0"/>
              <a:ea typeface="Arial"/>
              <a:cs typeface="Arial" panose="020B0604020202020204" pitchFamily="34" charset="0"/>
            </a:rPr>
            <a:t>februarie – mai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Char char="••"/>
          </a:pPr>
          <a:r>
            <a:rPr lang="ro-RO" sz="1600" b="1" kern="1200" dirty="0">
              <a:solidFill>
                <a:srgbClr val="003399"/>
              </a:solidFill>
              <a:latin typeface="Arial" panose="020B0604020202020204" pitchFamily="34" charset="0"/>
              <a:ea typeface="Arial"/>
              <a:cs typeface="Arial" panose="020B0604020202020204" pitchFamily="34" charset="0"/>
            </a:rPr>
            <a:t>Susținerea sănătății </a:t>
          </a:r>
          <a:r>
            <a:rPr lang="en-GB" sz="1600" b="1" kern="1200" dirty="0" err="1">
              <a:solidFill>
                <a:srgbClr val="003399"/>
              </a:solidFill>
              <a:latin typeface="Arial" panose="020B0604020202020204" pitchFamily="34" charset="0"/>
              <a:ea typeface="Arial"/>
              <a:cs typeface="Arial" panose="020B0604020202020204" pitchFamily="34" charset="0"/>
            </a:rPr>
            <a:t>mintale</a:t>
          </a:r>
          <a:r>
            <a:rPr lang="ro-RO" sz="1600" b="1" kern="1200" dirty="0">
              <a:solidFill>
                <a:srgbClr val="003399"/>
              </a:solidFill>
              <a:latin typeface="Arial" panose="020B0604020202020204" pitchFamily="34" charset="0"/>
              <a:ea typeface="Arial"/>
              <a:cs typeface="Arial" panose="020B0604020202020204" pitchFamily="34" charset="0"/>
            </a:rPr>
            <a:t> la locul de muncă</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algn="ctr" defTabSz="622300">
            <a:lnSpc>
              <a:spcPct val="90000"/>
            </a:lnSpc>
            <a:spcBef>
              <a:spcPct val="0"/>
            </a:spcBef>
            <a:spcAft>
              <a:spcPct val="35000"/>
            </a:spcAft>
            <a:buNone/>
          </a:pPr>
          <a:r>
            <a:rPr lang="ro-RO" sz="1600" b="1" kern="1200" dirty="0">
              <a:solidFill>
                <a:srgbClr val="003399"/>
              </a:solidFill>
              <a:latin typeface="Arial" panose="020B0604020202020204" pitchFamily="34" charset="0"/>
              <a:ea typeface="Arial"/>
              <a:cs typeface="Arial" panose="020B0604020202020204" pitchFamily="34" charset="0"/>
            </a:rPr>
            <a:t>DOMENIUL PRIORITAR 5</a:t>
          </a:r>
        </a:p>
        <a:p>
          <a:pPr marL="0" lvl="0" algn="ctr" defTabSz="622300">
            <a:lnSpc>
              <a:spcPct val="90000"/>
            </a:lnSpc>
            <a:spcBef>
              <a:spcPct val="0"/>
            </a:spcBef>
            <a:spcAft>
              <a:spcPct val="35000"/>
            </a:spcAft>
            <a:buNone/>
          </a:pPr>
          <a:r>
            <a:rPr lang="ro-RO" sz="1600" b="0" i="1" kern="1200" dirty="0">
              <a:solidFill>
                <a:srgbClr val="003399"/>
              </a:solidFill>
              <a:latin typeface="Arial" panose="020B0604020202020204" pitchFamily="34" charset="0"/>
              <a:ea typeface="Arial"/>
              <a:cs typeface="Arial" panose="020B0604020202020204" pitchFamily="34" charset="0"/>
            </a:rPr>
            <a:t>iunie – septembrie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45D8389-AD68-4E23-9ABF-D191FF6860CD}" type="datetimeFigureOut">
              <a:rPr lang="en-GB"/>
              <a:pPr>
                <a:defRPr/>
              </a:pPr>
              <a:t>08/10/2026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9D4FA33-B712-4427-B508-9D742D43136A}" type="slidenum">
              <a:rPr lang="en-GB"/>
              <a:pPr>
                <a:defRPr/>
              </a:pPr>
              <a:t>‹#›</a:t>
            </a:fld>
            <a:endParaRPr lang="en-GB"/>
          </a:p>
        </p:txBody>
      </p:sp>
    </p:spTree>
    <p:extLst>
      <p:ext uri="{BB962C8B-B14F-4D97-AF65-F5344CB8AC3E}">
        <p14:creationId xmlns:p14="http://schemas.microsoft.com/office/powerpoint/2010/main" val="36799001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E4520B-80E0-4740-BA17-165B43893795}" type="slidenum">
              <a:rPr lang="en-GB">
                <a:cs typeface="Arial" charset="0"/>
              </a:rPr>
              <a:pPr fontAlgn="base">
                <a:spcBef>
                  <a:spcPct val="0"/>
                </a:spcBef>
                <a:spcAft>
                  <a:spcPct val="0"/>
                </a:spcAft>
                <a:defRPr/>
              </a:pPr>
              <a:t>2</a:t>
            </a:fld>
            <a:endParaRPr lang="en-GB">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dirty="0">
                <a:ea typeface="+mn-lt"/>
              </a:rPr>
              <a:t>Impactul dublu al muncii asupra sănătății psihice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dirty="0">
                <a:ea typeface="+mn-lt"/>
              </a:rPr>
              <a:t>Munca poate avea un impact pozitiv asupra sănătății psihice, oferind un scop, o structură și interacțiuni sociale. </a:t>
            </a:r>
          </a:p>
          <a:p>
            <a:pPr eaLnBrk="1" fontAlgn="auto" hangingPunct="1">
              <a:spcBef>
                <a:spcPts val="0"/>
              </a:spcBef>
              <a:spcAft>
                <a:spcPts val="0"/>
              </a:spcAft>
              <a:defRPr/>
            </a:pPr>
            <a:r>
              <a:rPr lang="ro-RO" dirty="0">
                <a:ea typeface="+mn-lt"/>
              </a:rPr>
              <a:t>Afirmația este valabilă însă numai atunci când munca este bine planificată, iar mediul de lucru este unul prielnic.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b="1" dirty="0">
                <a:ea typeface="+mn-lt"/>
              </a:rPr>
              <a:t>Riscurile psihosociale </a:t>
            </a:r>
            <a:r>
              <a:rPr lang="ro-RO" dirty="0">
                <a:ea typeface="+mn-lt"/>
              </a:rPr>
              <a:t>pot răsturna rapid aceste efecte pozitive; iată câteva dintre ele:  </a:t>
            </a:r>
          </a:p>
          <a:p>
            <a:pPr marL="171450" indent="-171450" eaLnBrk="1" fontAlgn="t" hangingPunct="1">
              <a:spcBef>
                <a:spcPts val="0"/>
              </a:spcBef>
              <a:spcAft>
                <a:spcPts val="0"/>
              </a:spcAft>
              <a:buFont typeface="Arial" panose="020B0604020202020204" pitchFamily="34" charset="0"/>
              <a:buChar char="•"/>
              <a:defRPr/>
            </a:pPr>
            <a:r>
              <a:rPr lang="ro-RO" dirty="0">
                <a:ea typeface="+mn-lt"/>
              </a:rPr>
              <a:t>volumul mare de muncă și presiunea timpului </a:t>
            </a:r>
          </a:p>
          <a:p>
            <a:pPr marL="171450" indent="-171450" eaLnBrk="1" fontAlgn="t" hangingPunct="1">
              <a:spcBef>
                <a:spcPts val="0"/>
              </a:spcBef>
              <a:spcAft>
                <a:spcPts val="0"/>
              </a:spcAft>
              <a:buFont typeface="Arial" panose="020B0604020202020204" pitchFamily="34" charset="0"/>
              <a:buChar char="•"/>
              <a:defRPr/>
            </a:pPr>
            <a:r>
              <a:rPr lang="ro-RO" dirty="0">
                <a:ea typeface="+mn-lt"/>
              </a:rPr>
              <a:t>organizarea deficitară a muncii (program prelungit, termene-limită)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rolurile neclare </a:t>
            </a:r>
          </a:p>
          <a:p>
            <a:pPr marL="171450" indent="-171450" eaLnBrk="1" fontAlgn="t" hangingPunct="1">
              <a:spcBef>
                <a:spcPts val="0"/>
              </a:spcBef>
              <a:spcAft>
                <a:spcPts val="0"/>
              </a:spcAft>
              <a:buFont typeface="Arial" panose="020B0604020202020204" pitchFamily="34" charset="0"/>
              <a:buChar char="•"/>
              <a:defRPr/>
            </a:pPr>
            <a:r>
              <a:rPr lang="ro-RO" dirty="0">
                <a:ea typeface="+mn-lt"/>
              </a:rPr>
              <a:t>comunicarea deficitară și coordonarea slabă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de sprijin din partea conducerii sau a colegilor </a:t>
            </a:r>
          </a:p>
          <a:p>
            <a:pPr marL="171450" indent="-171450" eaLnBrk="1" fontAlgn="t" hangingPunct="1">
              <a:spcBef>
                <a:spcPts val="0"/>
              </a:spcBef>
              <a:spcAft>
                <a:spcPts val="0"/>
              </a:spcAft>
              <a:buFont typeface="Arial" panose="020B0604020202020204" pitchFamily="34" charset="0"/>
              <a:buChar char="•"/>
              <a:defRPr/>
            </a:pPr>
            <a:r>
              <a:rPr lang="ro-RO" dirty="0">
                <a:ea typeface="+mn-lt"/>
              </a:rPr>
              <a:t>hărțuirea </a:t>
            </a:r>
          </a:p>
          <a:p>
            <a:pPr marL="171450" indent="-171450" eaLnBrk="1" fontAlgn="t" hangingPunct="1">
              <a:spcBef>
                <a:spcPts val="0"/>
              </a:spcBef>
              <a:spcAft>
                <a:spcPts val="0"/>
              </a:spcAft>
              <a:buFont typeface="Arial" panose="020B0604020202020204" pitchFamily="34" charset="0"/>
              <a:buChar char="•"/>
              <a:defRPr/>
            </a:pPr>
            <a:r>
              <a:rPr lang="ro-RO" dirty="0">
                <a:ea typeface="+mn-lt"/>
              </a:rPr>
              <a:t>hărțuirea sexuală</a:t>
            </a:r>
          </a:p>
          <a:p>
            <a:pPr marL="171450" indent="-171450" eaLnBrk="1" fontAlgn="t" hangingPunct="1">
              <a:spcBef>
                <a:spcPts val="0"/>
              </a:spcBef>
              <a:spcAft>
                <a:spcPts val="0"/>
              </a:spcAft>
              <a:buFont typeface="Arial" panose="020B0604020202020204" pitchFamily="34" charset="0"/>
              <a:buChar char="•"/>
              <a:defRPr/>
            </a:pPr>
            <a:r>
              <a:rPr lang="ro-RO" dirty="0">
                <a:ea typeface="+mn-lt"/>
              </a:rPr>
              <a:t>violența din partea terților </a:t>
            </a:r>
          </a:p>
          <a:p>
            <a:pPr marL="171450" indent="-171450" eaLnBrk="1" fontAlgn="t" hangingPunct="1">
              <a:spcBef>
                <a:spcPts val="0"/>
              </a:spcBef>
              <a:spcAft>
                <a:spcPts val="0"/>
              </a:spcAft>
              <a:buFont typeface="Arial" panose="020B0604020202020204" pitchFamily="34" charset="0"/>
              <a:buChar char="•"/>
              <a:defRPr/>
            </a:pPr>
            <a:r>
              <a:rPr lang="ro-RO" dirty="0">
                <a:ea typeface="+mn-lt"/>
              </a:rPr>
              <a:t>nesiguranța locului de muncă și recunoașterea insuficientă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echilibrul precar între viața profesională și cea privată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izolarea</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de implicare în luarea deciziilor</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autonomiei și a influenței asupra modului în care se desfășoară munca</a:t>
            </a:r>
          </a:p>
          <a:p>
            <a:pPr marL="171450" indent="-171450" eaLnBrk="1" fontAlgn="t" hangingPunct="1">
              <a:spcBef>
                <a:spcPts val="0"/>
              </a:spcBef>
              <a:spcAft>
                <a:spcPts val="0"/>
              </a:spcAft>
              <a:buFont typeface="Arial" panose="020B0604020202020204" pitchFamily="34" charset="0"/>
              <a:buChar char="•"/>
              <a:defRPr/>
            </a:pPr>
            <a:r>
              <a:rPr lang="ro-RO" dirty="0">
                <a:ea typeface="+mn-lt"/>
              </a:rPr>
              <a:t>comunicarea deficitară cu privire la schimbările introduse la locul de muncă</a:t>
            </a:r>
          </a:p>
          <a:p>
            <a:pPr marL="171450" indent="-171450" eaLnBrk="1" fontAlgn="t" hangingPunct="1">
              <a:spcBef>
                <a:spcPts val="0"/>
              </a:spcBef>
              <a:spcAft>
                <a:spcPts val="0"/>
              </a:spcAft>
              <a:buFont typeface="Arial" panose="020B0604020202020204" pitchFamily="34" charset="0"/>
              <a:buChar char="•"/>
              <a:defRPr/>
            </a:pPr>
            <a:r>
              <a:rPr lang="ro-RO" dirty="0">
                <a:ea typeface="+mn-lt"/>
              </a:rPr>
              <a:t>cerințele emoționale din relația cu clienții, pacienții, elevii sau cu un public dificil</a:t>
            </a:r>
          </a:p>
          <a:p>
            <a:pPr eaLnBrk="1" fontAlgn="t" hangingPunct="1">
              <a:spcBef>
                <a:spcPts val="0"/>
              </a:spcBef>
              <a:spcAft>
                <a:spcPts val="0"/>
              </a:spcAft>
              <a:defRPr/>
            </a:pPr>
            <a:endParaRPr lang="en-US" dirty="0"/>
          </a:p>
          <a:p>
            <a:pPr eaLnBrk="1" fontAlgn="t" hangingPunct="1">
              <a:spcBef>
                <a:spcPts val="0"/>
              </a:spcBef>
              <a:spcAft>
                <a:spcPts val="0"/>
              </a:spcAft>
              <a:defRPr/>
            </a:pPr>
            <a:r>
              <a:rPr lang="ro-RO" b="1" dirty="0">
                <a:ea typeface="+mn-lt"/>
              </a:rPr>
              <a:t>Dacă aceste riscuri nu sunt identificate și abordate în mod sistematic, pot submina grav starea de bine a lucrătorilor</a:t>
            </a:r>
            <a:r>
              <a:rPr lang="ro-RO" dirty="0">
                <a:ea typeface="+mn-lt"/>
              </a:rPr>
              <a:t>. Pot apărea astfel epuizarea profesională, anxietatea, depresia și alte probleme de sănătate.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dirty="0">
                <a:ea typeface="+mn-lt"/>
              </a:rPr>
              <a:t>Un </a:t>
            </a:r>
            <a:r>
              <a:rPr lang="ro-RO" b="1" dirty="0">
                <a:ea typeface="+mn-lt"/>
              </a:rPr>
              <a:t>mediu de lucru psihosocial bun este în beneficiul tuturor</a:t>
            </a:r>
            <a:r>
              <a:rPr lang="ro-RO" dirty="0">
                <a:ea typeface="+mn-lt"/>
              </a:rPr>
              <a:t>. Lucrătorii se simt în siguranță, apreciați și capabili să facă față cerințelor postului. Angajatorii beneficiază de o forță de muncă mai implicată, mai productivă și mai loială. Societatea beneficiază de costuri mai mici de sănătate, de reducerea concediului medical și a cazurilor de handicap, precum și de comunități mai puternice.</a:t>
            </a:r>
          </a:p>
          <a:p>
            <a:pPr eaLnBrk="1" fontAlgn="auto" hangingPunct="1">
              <a:spcBef>
                <a:spcPts val="0"/>
              </a:spcBef>
              <a:spcAft>
                <a:spcPts val="0"/>
              </a:spcAft>
              <a:defRPr/>
            </a:pPr>
            <a:endParaRPr lang="en-GB" dirty="0"/>
          </a:p>
          <a:p>
            <a:pPr eaLnBrk="1" fontAlgn="t" hangingPunct="1">
              <a:spcBef>
                <a:spcPts val="0"/>
              </a:spcBef>
              <a:spcAft>
                <a:spcPts val="0"/>
              </a:spcAft>
              <a:defRPr/>
            </a:pPr>
            <a:r>
              <a:rPr lang="ro-RO" dirty="0">
                <a:ea typeface="+mn-lt"/>
              </a:rPr>
              <a:t>Din </a:t>
            </a:r>
            <a:r>
              <a:rPr lang="ro-RO" b="1" dirty="0">
                <a:ea typeface="+mn-lt"/>
              </a:rPr>
              <a:t>perspectiva SSM</a:t>
            </a:r>
            <a:r>
              <a:rPr lang="ro-RO" dirty="0">
                <a:ea typeface="+mn-lt"/>
              </a:rPr>
              <a:t>, </a:t>
            </a:r>
            <a:r>
              <a:rPr lang="ro-RO" b="1" dirty="0">
                <a:ea typeface="+mn-lt"/>
              </a:rPr>
              <a:t>prevenirea și gestionarea corespunzătoare a riscurilor sunt așadar esențiale pentru ca munca să rămână un factor pozitiv</a:t>
            </a:r>
            <a:r>
              <a:rPr lang="ro-RO" dirty="0">
                <a:ea typeface="+mn-lt"/>
              </a:rPr>
              <a:t>, și nu unul dăunător pentru sănătatea psihică.</a:t>
            </a:r>
          </a:p>
          <a:p>
            <a:pPr eaLnBrk="1" fontAlgn="auto" hangingPunct="1">
              <a:spcBef>
                <a:spcPts val="0"/>
              </a:spcBef>
              <a:spcAft>
                <a:spcPts val="0"/>
              </a:spcAft>
              <a:defRPr/>
            </a:pPr>
            <a:endParaRPr lang="en-GB" dirty="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1E8E8A-DD9F-4CB6-8C0C-225A6B446889}" type="slidenum">
              <a:rPr lang="en-GB">
                <a:cs typeface="Arial" charset="0"/>
              </a:rPr>
              <a:pPr fontAlgn="base">
                <a:spcBef>
                  <a:spcPct val="0"/>
                </a:spcBef>
                <a:spcAft>
                  <a:spcPct val="0"/>
                </a:spcAft>
                <a:defRPr/>
              </a:pPr>
              <a:t>3</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Wingdings" panose="05000000000000000000" pitchFamily="2" charset="2"/>
              <a:buNone/>
              <a:defRPr/>
            </a:pPr>
            <a:r>
              <a:rPr lang="ro-RO" b="1"/>
              <a:t>Sănătatea psihică face parte integrantă din sănătate. </a:t>
            </a:r>
            <a:r>
              <a:rPr lang="ro-RO"/>
              <a:t>Este o stare de bine datorită căreia persoanele lucrează la întreaga capacitate, pot face față stresului cotidian și contribuie la viața comunității. </a:t>
            </a:r>
          </a:p>
          <a:p>
            <a:pPr eaLnBrk="1" fontAlgn="auto" hangingPunct="1">
              <a:spcBef>
                <a:spcPts val="0"/>
              </a:spcBef>
              <a:spcAft>
                <a:spcPts val="0"/>
              </a:spcAft>
              <a:buFont typeface="Wingdings" panose="05000000000000000000" pitchFamily="2" charset="2"/>
              <a:buNone/>
              <a:defRPr/>
            </a:pPr>
            <a:endParaRPr lang="en-US" b="1" dirty="0"/>
          </a:p>
          <a:p>
            <a:pPr eaLnBrk="1" fontAlgn="auto" hangingPunct="1">
              <a:spcBef>
                <a:spcPts val="0"/>
              </a:spcBef>
              <a:spcAft>
                <a:spcPts val="0"/>
              </a:spcAft>
              <a:buFont typeface="Wingdings" panose="05000000000000000000" pitchFamily="2" charset="2"/>
              <a:buNone/>
              <a:defRPr/>
            </a:pPr>
            <a:r>
              <a:rPr lang="ro-RO" b="1"/>
              <a:t>Sănătatea psihică este o condiție indispensabilă pentru o economie productivă și o societate incluzivă </a:t>
            </a:r>
            <a:r>
              <a:rPr lang="ro-RO"/>
              <a:t>și depășește sfera problemelor individuale sau familiale.</a:t>
            </a:r>
          </a:p>
          <a:p>
            <a:pPr eaLnBrk="1" fontAlgn="auto" hangingPunct="1">
              <a:spcBef>
                <a:spcPts val="0"/>
              </a:spcBef>
              <a:spcAft>
                <a:spcPts val="0"/>
              </a:spcAft>
              <a:buFont typeface="Wingdings" panose="05000000000000000000" pitchFamily="2" charset="2"/>
              <a:buNone/>
              <a:defRPr/>
            </a:pPr>
            <a:endParaRPr lang="en-US" dirty="0"/>
          </a:p>
          <a:p>
            <a:pPr eaLnBrk="1" fontAlgn="auto" hangingPunct="1">
              <a:spcBef>
                <a:spcPts val="0"/>
              </a:spcBef>
              <a:spcAft>
                <a:spcPts val="0"/>
              </a:spcAft>
              <a:buFont typeface="Wingdings" panose="05000000000000000000" pitchFamily="2" charset="2"/>
              <a:buNone/>
              <a:defRPr/>
            </a:pPr>
            <a:r>
              <a:rPr lang="ro-RO" b="1"/>
              <a:t>Nici sănătatea psihică, nici lipsa acesteia nu sunt fenomene izolate, ci sunt condiționate de factori personali și externi</a:t>
            </a:r>
            <a:r>
              <a:rPr lang="ro-RO"/>
              <a:t>. Sănătatea mintală reflectă și este influențată de starea societății, a economiei și a mediului, dar și de situația întregii lumi înconjurătoare. </a:t>
            </a:r>
            <a:r>
              <a:rPr lang="ro-RO" b="1"/>
              <a:t>Sursa</a:t>
            </a:r>
            <a:r>
              <a:rPr lang="ro-RO"/>
              <a:t>: https://health.ec.europa.eu/document/download/cef45b6d-a871-44d5-9d62-3cecc47eda89_en?filename=com_2023_298_1_act_en.pdf. </a:t>
            </a:r>
          </a:p>
          <a:p>
            <a:pPr eaLnBrk="1" fontAlgn="auto" hangingPunct="1">
              <a:spcBef>
                <a:spcPts val="0"/>
              </a:spcBef>
              <a:spcAft>
                <a:spcPts val="0"/>
              </a:spcAft>
              <a:buFont typeface="Wingdings" panose="05000000000000000000" pitchFamily="2" charset="2"/>
              <a:buNone/>
              <a:defRPr/>
            </a:pPr>
            <a:endParaRPr lang="en-US" dirty="0"/>
          </a:p>
          <a:p>
            <a:pPr eaLnBrk="1" fontAlgn="auto" hangingPunct="1">
              <a:spcBef>
                <a:spcPts val="0"/>
              </a:spcBef>
              <a:spcAft>
                <a:spcPts val="0"/>
              </a:spcAft>
              <a:defRPr/>
            </a:pPr>
            <a:r>
              <a:rPr lang="ro-RO">
                <a:ea typeface="+mn-lt"/>
              </a:rPr>
              <a:t>Datele generale arată că, </a:t>
            </a:r>
            <a:r>
              <a:rPr lang="ro-RO" b="1">
                <a:ea typeface="+mn-lt"/>
              </a:rPr>
              <a:t>după pandemia de COVID-19</a:t>
            </a:r>
            <a:r>
              <a:rPr lang="ro-RO">
                <a:ea typeface="+mn-lt"/>
              </a:rPr>
              <a:t>,</a:t>
            </a:r>
            <a:r>
              <a:rPr lang="ro-RO" b="1">
                <a:ea typeface="+mn-lt"/>
              </a:rPr>
              <a:t> </a:t>
            </a:r>
            <a:r>
              <a:rPr lang="ro-RO">
                <a:ea typeface="+mn-lt"/>
              </a:rPr>
              <a:t>procentul cetățenilor care declară că au suferit de o </a:t>
            </a:r>
            <a:r>
              <a:rPr lang="ro-RO" b="1">
                <a:ea typeface="+mn-lt"/>
              </a:rPr>
              <a:t>problemă de sănătate psihică în ultimele 12 luni a crescut la 46 % </a:t>
            </a:r>
            <a:r>
              <a:rPr lang="ro-RO">
                <a:ea typeface="+mn-lt"/>
              </a:rPr>
              <a:t>(comparativ cu 1 persoană din 6 înainte de pandemie), iar 62 % din cetățenii UE afirmă că evenimentele recente de la nivel mondial (de exemplu schimbările climatice, agresiunea Rusiei împotriva Ucrainei și altele) le-au afectat ușor sau puternic sănătatea mintală. </a:t>
            </a:r>
            <a:r>
              <a:rPr lang="ro-RO" u="sng">
                <a:ea typeface="+mn-lt"/>
                <a:hlinkClick r:id="rId3"/>
              </a:rPr>
              <a:t>Abordarea cuprinzătoare a Comisiei Europene cu privire la sănătatea mintală (2023)</a:t>
            </a:r>
            <a:r>
              <a:rPr lang="ro-RO">
                <a:ea typeface="+mn-lt"/>
              </a:rPr>
              <a:t> și </a:t>
            </a:r>
            <a:r>
              <a:rPr lang="ro-RO" u="sng">
                <a:ea typeface="+mn-lt"/>
                <a:hlinkClick r:id="rId4"/>
              </a:rPr>
              <a:t>https://europa.eu/eurobarometer/surveys/detail/3032</a:t>
            </a:r>
            <a:r>
              <a:rPr lang="ro-RO">
                <a:ea typeface="+mn-lt"/>
              </a:rPr>
              <a:t> </a:t>
            </a:r>
          </a:p>
          <a:p>
            <a:pPr eaLnBrk="1" fontAlgn="auto" hangingPunct="1">
              <a:spcBef>
                <a:spcPts val="0"/>
              </a:spcBef>
              <a:spcAft>
                <a:spcPts val="0"/>
              </a:spcAft>
              <a:buFont typeface="Wingdings" panose="05000000000000000000" pitchFamily="2" charset="2"/>
              <a:buNone/>
              <a:defRPr/>
            </a:pPr>
            <a:endParaRPr lang="en-US" dirty="0"/>
          </a:p>
          <a:p>
            <a:pPr eaLnBrk="1" fontAlgn="t" hangingPunct="1">
              <a:spcBef>
                <a:spcPts val="0"/>
              </a:spcBef>
              <a:spcAft>
                <a:spcPts val="0"/>
              </a:spcAft>
              <a:defRPr/>
            </a:pPr>
            <a:r>
              <a:rPr lang="ro-RO">
                <a:ea typeface="+mn-lt"/>
              </a:rPr>
              <a:t>Atât suferința individuală, cât și povara financiară sunt semnificative. </a:t>
            </a:r>
            <a:r>
              <a:rPr lang="ro-RO" b="1">
                <a:ea typeface="+mn-lt"/>
              </a:rPr>
              <a:t>Costurile anuale cu asistența medicală pentru probleme de sănătate psihică sunt estimate la aproximativ 76 de miliarde EUR la nivelul întregii UE — aproximativ 6 % din cheltuielile totale pentru sănătate. </a:t>
            </a:r>
            <a:r>
              <a:rPr lang="ro-RO">
                <a:ea typeface="+mn-lt"/>
              </a:rPr>
              <a:t>O mare parte din aceste costuri apare deoarece tulburările psihice agravează adesea problemele de sănătate fizică, necesitând tratamente mai complexe și mai costisitoare.</a:t>
            </a:r>
          </a:p>
          <a:p>
            <a:pPr eaLnBrk="1" fontAlgn="t" hangingPunct="1">
              <a:spcBef>
                <a:spcPts val="0"/>
              </a:spcBef>
              <a:spcAft>
                <a:spcPts val="0"/>
              </a:spcAft>
              <a:defRPr/>
            </a:pPr>
            <a:endParaRPr lang="en-US" b="1" dirty="0"/>
          </a:p>
          <a:p>
            <a:pPr eaLnBrk="1" fontAlgn="t" hangingPunct="1">
              <a:spcBef>
                <a:spcPts val="0"/>
              </a:spcBef>
              <a:spcAft>
                <a:spcPts val="0"/>
              </a:spcAft>
              <a:defRPr/>
            </a:pPr>
            <a:r>
              <a:rPr lang="ro-RO" b="1">
                <a:ea typeface="+mn-lt"/>
              </a:rPr>
              <a:t>Impactul asupra pieței muncii este substanțial. Se estimează că sănătatea psihică precară va duce la o scădere medie a produsului intern brut </a:t>
            </a:r>
            <a:r>
              <a:rPr lang="ro-RO">
                <a:ea typeface="+mn-lt"/>
              </a:rPr>
              <a:t>(PIB)</a:t>
            </a:r>
            <a:r>
              <a:rPr lang="ro-RO" b="1">
                <a:ea typeface="+mn-lt"/>
              </a:rPr>
              <a:t> cu 1,7 % pe an între 2025 și 2050.</a:t>
            </a:r>
            <a:r>
              <a:rPr lang="ro-RO">
                <a:ea typeface="+mn-lt"/>
              </a:rPr>
              <a:t> Cu alte cuvinte, nivelul PIB-ului în orice an ar putea fi cu 1,7 % mai mare în absența problemelor de sănătate psihică. Această pierdere economică este determinată în mare măsură de scăderea participării la forța de muncă, de creșterea absenteismului și de prezenteism — situațiile în care lucrătorii sunt prezenți la locul de muncă, dar nu pot lucra la întreaga lor capacitate. https://www.oecd.org/en/publications/the-economic-case-for-preventing-mental-ill-health_16668f16-en.html </a:t>
            </a:r>
          </a:p>
          <a:p>
            <a:pPr eaLnBrk="1" fontAlgn="t" hangingPunct="1">
              <a:spcBef>
                <a:spcPts val="0"/>
              </a:spcBef>
              <a:spcAft>
                <a:spcPts val="0"/>
              </a:spcAft>
              <a:defRPr/>
            </a:pPr>
            <a:endParaRPr lang="en-US" dirty="0"/>
          </a:p>
          <a:p>
            <a:pPr eaLnBrk="1" fontAlgn="t" hangingPunct="1">
              <a:spcBef>
                <a:spcPts val="0"/>
              </a:spcBef>
              <a:spcAft>
                <a:spcPts val="0"/>
              </a:spcAft>
              <a:defRPr/>
            </a:pPr>
            <a:endParaRPr lang="en-US" dirty="0"/>
          </a:p>
          <a:p>
            <a:pPr eaLnBrk="1" fontAlgn="auto" hangingPunct="1">
              <a:spcBef>
                <a:spcPts val="0"/>
              </a:spcBef>
              <a:spcAft>
                <a:spcPts val="0"/>
              </a:spcAft>
              <a:defRPr/>
            </a:pPr>
            <a:endParaRPr lang="en-GB"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7BB5E0-FC74-4DC7-B020-DCBA7463DC54}" type="slidenum">
              <a:rPr lang="en-GB">
                <a:cs typeface="Arial" charset="0"/>
              </a:rPr>
              <a:pPr fontAlgn="base">
                <a:spcBef>
                  <a:spcPct val="0"/>
                </a:spcBef>
                <a:spcAft>
                  <a:spcPct val="0"/>
                </a:spcAft>
                <a:defRPr/>
              </a:pPr>
              <a:t>4</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b="1"/>
              <a:t>Peste patru din zece lucrători din UE (44 %) </a:t>
            </a:r>
            <a:r>
              <a:rPr lang="ro-RO"/>
              <a:t>declară că sunt </a:t>
            </a:r>
            <a:r>
              <a:rPr lang="ro-RO" b="1"/>
              <a:t>expuși unei presiuni severe a timpului</a:t>
            </a:r>
            <a:r>
              <a:rPr lang="ro-RO"/>
              <a:t> sau </a:t>
            </a:r>
            <a:r>
              <a:rPr lang="ro-RO" b="1"/>
              <a:t>unui volum de muncă excesiv</a:t>
            </a:r>
            <a:r>
              <a:rPr lang="ro-RO"/>
              <a:t>, potrivit </a:t>
            </a:r>
            <a:r>
              <a:rPr lang="ro-RO" u="sng">
                <a:solidFill>
                  <a:srgbClr val="92D050"/>
                </a:solidFill>
                <a:hlinkClick r:id="rId3"/>
              </a:rPr>
              <a:t>sondajului „Pulsul SSM 2025” realizat în rândul lucrătorilor</a:t>
            </a:r>
            <a:r>
              <a:rPr lang="ro-RO">
                <a:solidFill>
                  <a:srgbClr val="92D050"/>
                </a:solidFill>
              </a:rPr>
              <a:t> </a:t>
            </a:r>
            <a:r>
              <a:rPr lang="ro-RO" u="sng">
                <a:hlinkClick r:id="rId3"/>
              </a:rPr>
              <a:t>https://osha.europa.eu/en/facts-and-figures/osh-pulse/climate-digital-change</a:t>
            </a:r>
            <a:r>
              <a:rPr lang="ro-RO"/>
              <a:t>. </a:t>
            </a:r>
          </a:p>
          <a:p>
            <a:pPr marL="171450" indent="-171450" eaLnBrk="1" fontAlgn="auto" hangingPunct="1">
              <a:spcBef>
                <a:spcPts val="0"/>
              </a:spcBef>
              <a:spcAft>
                <a:spcPts val="0"/>
              </a:spcAft>
              <a:buFont typeface="Arial" panose="020B0604020202020204" pitchFamily="34" charset="0"/>
              <a:buChar char="•"/>
              <a:defRPr/>
            </a:pPr>
            <a:endParaRPr lang="en-GB" dirty="0"/>
          </a:p>
          <a:p>
            <a:pPr marL="171450" indent="-171450" eaLnBrk="1" fontAlgn="auto" hangingPunct="1">
              <a:spcBef>
                <a:spcPts val="0"/>
              </a:spcBef>
              <a:spcAft>
                <a:spcPts val="0"/>
              </a:spcAft>
              <a:buFont typeface="Arial" panose="020B0604020202020204" pitchFamily="34" charset="0"/>
              <a:buChar char="•"/>
              <a:defRPr/>
            </a:pPr>
            <a:r>
              <a:rPr lang="ro-RO"/>
              <a:t>Mulți lucrători afirmă că locul de muncă le afectează negativ sănătatea:</a:t>
            </a:r>
          </a:p>
          <a:p>
            <a:pPr marL="628650" lvl="1" indent="-171450" eaLnBrk="1" fontAlgn="auto" hangingPunct="1">
              <a:spcBef>
                <a:spcPts val="0"/>
              </a:spcBef>
              <a:spcAft>
                <a:spcPts val="0"/>
              </a:spcAft>
              <a:buFont typeface="Arial" panose="020B0604020202020204" pitchFamily="34" charset="0"/>
              <a:buChar char="•"/>
              <a:defRPr/>
            </a:pPr>
            <a:r>
              <a:rPr lang="ro-RO">
                <a:solidFill>
                  <a:schemeClr val="tx2"/>
                </a:solidFill>
              </a:rPr>
              <a:t>37 % din lucrători se confruntă cu oboseală generală. </a:t>
            </a:r>
          </a:p>
          <a:p>
            <a:pPr marL="628650" lvl="1" indent="-171450" eaLnBrk="1" fontAlgn="auto" hangingPunct="1">
              <a:spcBef>
                <a:spcPts val="0"/>
              </a:spcBef>
              <a:spcAft>
                <a:spcPts val="0"/>
              </a:spcAft>
              <a:buFont typeface="Arial" panose="020B0604020202020204" pitchFamily="34" charset="0"/>
              <a:buChar char="•"/>
              <a:defRPr/>
            </a:pPr>
            <a:r>
              <a:rPr lang="ro-RO">
                <a:solidFill>
                  <a:schemeClr val="tx2"/>
                </a:solidFill>
              </a:rPr>
              <a:t>29 % din lucrători suferă de stres, depresie sau anxietate</a:t>
            </a:r>
            <a:r>
              <a:rPr lang="ro-RO"/>
              <a:t>.</a:t>
            </a:r>
          </a:p>
          <a:p>
            <a:pPr eaLnBrk="1" fontAlgn="auto" hangingPunct="1">
              <a:spcBef>
                <a:spcPts val="0"/>
              </a:spcBef>
              <a:spcAft>
                <a:spcPts val="0"/>
              </a:spcAft>
              <a:buFont typeface="Arial" panose="020B0604020202020204" pitchFamily="34" charset="0"/>
              <a:buNone/>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44 % din lucrători declară că sunt expuși unei presiuni severe a timpului sau unui volum de muncă excesiv. Acest procent variază foarte mult între statele membre ale UE. </a:t>
            </a:r>
          </a:p>
          <a:p>
            <a:pPr marL="171450" indent="-171450" eaLnBrk="1" fontAlgn="auto" hangingPunct="1">
              <a:spcBef>
                <a:spcPts val="0"/>
              </a:spcBef>
              <a:spcAft>
                <a:spcPts val="0"/>
              </a:spcAft>
              <a:buFont typeface="Arial" panose="020B0604020202020204" pitchFamily="34" charset="0"/>
              <a:buChar char="•"/>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Expunerea la riscuri psihosociale la locul de muncă poate avea consecințe diverse, de exemplu anxietate, depresie, epuizare profesională etc. </a:t>
            </a:r>
          </a:p>
          <a:p>
            <a:pPr eaLnBrk="1" fontAlgn="auto" hangingPunct="1">
              <a:spcBef>
                <a:spcPts val="0"/>
              </a:spcBef>
              <a:spcAft>
                <a:spcPts val="0"/>
              </a:spcAft>
              <a:buFont typeface="Arial" panose="020B0604020202020204" pitchFamily="34" charset="0"/>
              <a:buNone/>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Dincolo de suferința individuală, întreprinderile sunt afectate puternic de efectele absenteismului, prezenteismului și fluctuației de personal. </a:t>
            </a:r>
          </a:p>
          <a:p>
            <a:pPr eaLnBrk="1" fontAlgn="auto" hangingPunct="1">
              <a:spcBef>
                <a:spcPts val="0"/>
              </a:spcBef>
              <a:spcAft>
                <a:spcPts val="0"/>
              </a:spcAft>
              <a:defRPr/>
            </a:pPr>
            <a:endParaRPr lang="en-GB" dirty="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72C65D-DF67-4798-A584-E3DF8D00DA46}" type="slidenum">
              <a:rPr lang="en-GB">
                <a:cs typeface="Arial" charset="0"/>
              </a:rPr>
              <a:pPr fontAlgn="base">
                <a:spcBef>
                  <a:spcPct val="0"/>
                </a:spcBef>
                <a:spcAft>
                  <a:spcPct val="0"/>
                </a:spcAft>
                <a:defRPr/>
              </a:pPr>
              <a:t>5</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Datele prezentate </a:t>
            </a:r>
            <a:r>
              <a:rPr lang="ro-RO" b="1"/>
              <a:t>compară câteva dintre riscurile psihosociale la locul de muncă resimțite de organizații și de lucrători</a:t>
            </a:r>
            <a:r>
              <a:rPr lang="ro-RO"/>
              <a:t>, și anume presiunea timpului, comunicarea și cooperarea deficitare și implicarea lucrătorilor.  </a:t>
            </a:r>
          </a:p>
          <a:p>
            <a:pPr eaLnBrk="1" hangingPunct="1">
              <a:spcBef>
                <a:spcPct val="0"/>
              </a:spcBef>
            </a:pPr>
            <a:endParaRPr lang="en-GB"/>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387A5D-D0BF-4FFA-B432-B8890D7B5CB3}" type="slidenum">
              <a:rPr lang="en-GB">
                <a:cs typeface="Arial" charset="0"/>
              </a:rPr>
              <a:pPr fontAlgn="base">
                <a:spcBef>
                  <a:spcPct val="0"/>
                </a:spcBef>
                <a:spcAft>
                  <a:spcPct val="0"/>
                </a:spcAft>
                <a:defRPr/>
              </a:pPr>
              <a:t>6</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Graficul afișat prezintă evoluția riscurilor psihosociale prezente în organizații în anii 2024 și 2019. Aceste riscuri sunt: </a:t>
            </a:r>
          </a:p>
          <a:p>
            <a:pPr marL="171450" indent="-171450" eaLnBrk="1" fontAlgn="auto" hangingPunct="1">
              <a:spcBef>
                <a:spcPts val="0"/>
              </a:spcBef>
              <a:spcAft>
                <a:spcPts val="0"/>
              </a:spcAft>
              <a:buFont typeface="Arial" panose="020B0604020202020204" pitchFamily="34" charset="0"/>
              <a:buChar char="•"/>
              <a:defRPr/>
            </a:pPr>
            <a:r>
              <a:rPr lang="ro-RO"/>
              <a:t>lucrul cu clienți, pacienți, elevi etc. dificili;</a:t>
            </a:r>
          </a:p>
          <a:p>
            <a:pPr marL="171450" indent="-171450" eaLnBrk="1" fontAlgn="auto" hangingPunct="1">
              <a:spcBef>
                <a:spcPts val="0"/>
              </a:spcBef>
              <a:spcAft>
                <a:spcPts val="0"/>
              </a:spcAft>
              <a:buFont typeface="Arial" panose="020B0604020202020204" pitchFamily="34" charset="0"/>
              <a:buChar char="•"/>
              <a:defRPr/>
            </a:pPr>
            <a:r>
              <a:rPr lang="ro-RO"/>
              <a:t>presiunea timpului;</a:t>
            </a:r>
          </a:p>
          <a:p>
            <a:pPr marL="171450" indent="-171450" eaLnBrk="1" fontAlgn="auto" hangingPunct="1">
              <a:spcBef>
                <a:spcPts val="0"/>
              </a:spcBef>
              <a:spcAft>
                <a:spcPts val="0"/>
              </a:spcAft>
              <a:buFont typeface="Arial" panose="020B0604020202020204" pitchFamily="34" charset="0"/>
              <a:buChar char="•"/>
              <a:defRPr/>
            </a:pPr>
            <a:r>
              <a:rPr lang="ro-RO"/>
              <a:t>comunicarea sau cooperarea deficitară în cadrul organizației; </a:t>
            </a:r>
          </a:p>
          <a:p>
            <a:pPr marL="171450" indent="-171450" eaLnBrk="1" fontAlgn="auto" hangingPunct="1">
              <a:spcBef>
                <a:spcPts val="0"/>
              </a:spcBef>
              <a:spcAft>
                <a:spcPts val="0"/>
              </a:spcAft>
              <a:buFont typeface="Arial" panose="020B0604020202020204" pitchFamily="34" charset="0"/>
              <a:buChar char="•"/>
              <a:defRPr/>
            </a:pPr>
            <a:r>
              <a:rPr lang="ro-RO"/>
              <a:t>programul de lucru prelungit sau neregulat;</a:t>
            </a:r>
          </a:p>
          <a:p>
            <a:pPr marL="171450" indent="-171450" eaLnBrk="1" fontAlgn="auto" hangingPunct="1">
              <a:spcBef>
                <a:spcPts val="0"/>
              </a:spcBef>
              <a:spcAft>
                <a:spcPts val="0"/>
              </a:spcAft>
              <a:buFont typeface="Arial" panose="020B0604020202020204" pitchFamily="34" charset="0"/>
              <a:buChar char="•"/>
              <a:defRPr/>
            </a:pPr>
            <a:r>
              <a:rPr lang="ro-RO"/>
              <a:t>teama de pierdere a locului de muncă. </a:t>
            </a:r>
          </a:p>
          <a:p>
            <a:pPr eaLnBrk="1" fontAlgn="auto" hangingPunct="1">
              <a:spcBef>
                <a:spcPts val="0"/>
              </a:spcBef>
              <a:spcAft>
                <a:spcPts val="0"/>
              </a:spcAft>
              <a:buFont typeface="Arial" panose="020B0604020202020204" pitchFamily="34" charset="0"/>
              <a:buNone/>
              <a:defRPr/>
            </a:pPr>
            <a:r>
              <a:rPr lang="ro-RO" b="1"/>
              <a:t>Sursa</a:t>
            </a:r>
            <a:r>
              <a:rPr lang="ro-RO"/>
              <a:t>: </a:t>
            </a:r>
            <a:r>
              <a:rPr lang="ro-RO">
                <a:ea typeface="+mn-lt"/>
              </a:rPr>
              <a:t>ESENER 2024 – baza: O unitate din UE-27</a:t>
            </a:r>
          </a:p>
          <a:p>
            <a:pPr marL="171450" indent="-171450" eaLnBrk="1" fontAlgn="auto" hangingPunct="1">
              <a:spcBef>
                <a:spcPts val="0"/>
              </a:spcBef>
              <a:spcAft>
                <a:spcPts val="0"/>
              </a:spcAft>
              <a:buFont typeface="Arial" panose="020B0604020202020204" pitchFamily="34" charset="0"/>
              <a:buChar char="•"/>
              <a:defRPr/>
            </a:pPr>
            <a:endParaRPr lang="fr-FR" dirty="0"/>
          </a:p>
          <a:p>
            <a:pPr marL="171450" indent="-171450" eaLnBrk="1" fontAlgn="auto" hangingPunct="1">
              <a:spcBef>
                <a:spcPts val="0"/>
              </a:spcBef>
              <a:spcAft>
                <a:spcPts val="0"/>
              </a:spcAft>
              <a:buFont typeface="Arial" panose="020B0604020202020204" pitchFamily="34" charset="0"/>
              <a:buChar char="•"/>
              <a:defRPr/>
            </a:pPr>
            <a:endParaRPr lang="fr-FR" dirty="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122D5A-22CF-463F-8DCB-1773D03EABC3}" type="slidenum">
              <a:rPr lang="en-GB">
                <a:cs typeface="Arial" charset="0"/>
              </a:rPr>
              <a:pPr fontAlgn="base">
                <a:spcBef>
                  <a:spcPct val="0"/>
                </a:spcBef>
                <a:spcAft>
                  <a:spcPct val="0"/>
                </a:spcAft>
                <a:defRPr/>
              </a:pPr>
              <a:t>7</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anose="020B0604020202020204" pitchFamily="34" charset="0"/>
              <a:buNone/>
              <a:defRPr/>
            </a:pPr>
            <a:r>
              <a:rPr lang="ro-RO" b="1"/>
              <a:t>Campania concretizează obiectivul mai amplu al UE</a:t>
            </a:r>
            <a:r>
              <a:rPr lang="ro-RO"/>
              <a:t> de a promova o cultură solidă a prevenirii și de a aborda problema sănătății psihice la locul de muncă: </a:t>
            </a:r>
          </a:p>
          <a:p>
            <a:pPr marL="171450" indent="-171450" eaLnBrk="1" fontAlgn="auto" hangingPunct="1">
              <a:spcBef>
                <a:spcPts val="0"/>
              </a:spcBef>
              <a:spcAft>
                <a:spcPts val="0"/>
              </a:spcAft>
              <a:buFont typeface="Arial" panose="020B0604020202020204" pitchFamily="34" charset="0"/>
              <a:buChar char="•"/>
              <a:defRPr/>
            </a:pPr>
            <a:r>
              <a:rPr lang="ro-RO" u="sng">
                <a:hlinkClick r:id="rId3"/>
              </a:rPr>
              <a:t>Cadrul strategic al UE privind sănătatea și securitatea la locul de muncă 2021–2027</a:t>
            </a:r>
            <a:r>
              <a:rPr lang="ro-RO" u="sng"/>
              <a:t>;</a:t>
            </a:r>
          </a:p>
          <a:p>
            <a:pPr marL="171450" indent="-171450" eaLnBrk="1" fontAlgn="auto" hangingPunct="1">
              <a:spcBef>
                <a:spcPts val="0"/>
              </a:spcBef>
              <a:spcAft>
                <a:spcPts val="0"/>
              </a:spcAft>
              <a:buFont typeface="Arial" panose="020B0604020202020204" pitchFamily="34" charset="0"/>
              <a:buChar char="•"/>
              <a:defRPr/>
            </a:pPr>
            <a:r>
              <a:rPr lang="ro-RO" u="sng">
                <a:hlinkClick r:id="rId4"/>
              </a:rPr>
              <a:t>abordarea cuprinzătoare a Comisiei Europene cu privire la sănătatea mintală</a:t>
            </a:r>
            <a:r>
              <a:rPr lang="ro-RO">
                <a:hlinkClick r:id="rId4"/>
              </a:rPr>
              <a:t>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Ce își propune campania? </a:t>
            </a:r>
          </a:p>
          <a:p>
            <a:pPr eaLnBrk="1" fontAlgn="auto" hangingPunct="1">
              <a:spcBef>
                <a:spcPts val="0"/>
              </a:spcBef>
              <a:spcAft>
                <a:spcPts val="0"/>
              </a:spcAft>
              <a:defRPr/>
            </a:pPr>
            <a:r>
              <a:rPr lang="ro-RO" u="sng">
                <a:ea typeface="+mn-lt"/>
                <a:hlinkClick r:id="rId5"/>
              </a:rPr>
              <a:t>Campania „Locuri de muncă sănătoase</a:t>
            </a:r>
            <a:r>
              <a:rPr lang="ro-RO">
                <a:ea typeface="+mn-lt"/>
              </a:rPr>
              <a:t> 2026-2028” își propune să îmbunătățească gradul de conștientizare a publicului cu privire la impactul pozitiv al unui mediu de lucru bun asupra sănătății psihice și a stării de bine.</a:t>
            </a:r>
          </a:p>
          <a:p>
            <a:pPr eaLnBrk="1" fontAlgn="auto" hangingPunct="1">
              <a:spcBef>
                <a:spcPts val="0"/>
              </a:spcBef>
              <a:spcAft>
                <a:spcPts val="0"/>
              </a:spcAft>
              <a:defRPr/>
            </a:pPr>
            <a:r>
              <a:rPr lang="ro-RO">
                <a:ea typeface="+mn-lt"/>
              </a:rPr>
              <a:t> </a:t>
            </a:r>
          </a:p>
          <a:p>
            <a:pPr eaLnBrk="1" fontAlgn="auto" hangingPunct="1">
              <a:spcBef>
                <a:spcPts val="0"/>
              </a:spcBef>
              <a:spcAft>
                <a:spcPts val="0"/>
              </a:spcAft>
              <a:defRPr/>
            </a:pPr>
            <a:r>
              <a:rPr lang="ro-RO">
                <a:ea typeface="+mn-lt"/>
              </a:rPr>
              <a:t>Obiectivele sale specifice sunt:</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promovarea prevenirii riscurilor psihosociale</a:t>
            </a:r>
            <a:r>
              <a:rPr lang="ro-RO">
                <a:ea typeface="+mn-lt"/>
              </a:rPr>
              <a:t> prin proceduri adecvate de evaluare și gestionare a riscurilor; </a:t>
            </a:r>
          </a:p>
          <a:p>
            <a:pPr marL="171450" indent="-171450" eaLnBrk="1" fontAlgn="auto" hangingPunct="1">
              <a:spcBef>
                <a:spcPts val="0"/>
              </a:spcBef>
              <a:spcAft>
                <a:spcPts val="0"/>
              </a:spcAft>
              <a:buFont typeface="Arial" panose="020B0604020202020204" pitchFamily="34" charset="0"/>
              <a:buChar char="•"/>
              <a:defRPr/>
            </a:pPr>
            <a:r>
              <a:rPr lang="ro-RO" b="1">
                <a:ea typeface="+mn-lt"/>
              </a:rPr>
              <a:t>abordarea tuturor sectoarelor</a:t>
            </a:r>
            <a:r>
              <a:rPr lang="ro-RO">
                <a:ea typeface="+mn-lt"/>
              </a:rPr>
              <a:t>, acordându-se atenție specială celor în care riscurile psihosociale sunt larg răspândite și celor în care riscurile psihosociale ar putea fi mai puțin evidente; </a:t>
            </a:r>
          </a:p>
          <a:p>
            <a:pPr marL="171450" indent="-171450" eaLnBrk="1" fontAlgn="auto" hangingPunct="1">
              <a:spcBef>
                <a:spcPts val="0"/>
              </a:spcBef>
              <a:spcAft>
                <a:spcPts val="0"/>
              </a:spcAft>
              <a:buFont typeface="Arial" panose="020B0604020202020204" pitchFamily="34" charset="0"/>
              <a:buChar char="•"/>
              <a:defRPr/>
            </a:pPr>
            <a:r>
              <a:rPr lang="ro-RO" b="1">
                <a:ea typeface="+mn-lt"/>
              </a:rPr>
              <a:t>încurajarea cooperării</a:t>
            </a:r>
            <a:r>
              <a:rPr lang="ro-RO">
                <a:ea typeface="+mn-lt"/>
              </a:rPr>
              <a:t> dintre angajatori, manageri, supervizori, lucrători și reprezentanții lor;</a:t>
            </a:r>
          </a:p>
          <a:p>
            <a:pPr marL="171450" indent="-171450" eaLnBrk="1" fontAlgn="auto" hangingPunct="1">
              <a:spcBef>
                <a:spcPts val="0"/>
              </a:spcBef>
              <a:spcAft>
                <a:spcPts val="0"/>
              </a:spcAft>
              <a:buFont typeface="Arial" panose="020B0604020202020204" pitchFamily="34" charset="0"/>
              <a:buChar char="•"/>
              <a:defRPr/>
            </a:pPr>
            <a:r>
              <a:rPr lang="ro-RO" b="1">
                <a:ea typeface="+mn-lt"/>
              </a:rPr>
              <a:t>reunirea partenerilor din rețea</a:t>
            </a:r>
            <a:r>
              <a:rPr lang="ro-RO">
                <a:ea typeface="+mn-lt"/>
              </a:rPr>
              <a:t> pentru a face schimb de informații și de bune practici în materie de prevenire a riscurilor psihosociale;</a:t>
            </a:r>
          </a:p>
          <a:p>
            <a:pPr marL="171450" indent="-171450" eaLnBrk="1" fontAlgn="auto" hangingPunct="1">
              <a:spcBef>
                <a:spcPts val="0"/>
              </a:spcBef>
              <a:spcAft>
                <a:spcPts val="0"/>
              </a:spcAft>
              <a:buFont typeface="Arial" panose="020B0604020202020204" pitchFamily="34" charset="0"/>
              <a:buChar char="•"/>
              <a:defRPr/>
            </a:pPr>
            <a:r>
              <a:rPr lang="ro-RO">
                <a:ea typeface="+mn-lt"/>
              </a:rPr>
              <a:t>promovarea</a:t>
            </a:r>
            <a:r>
              <a:rPr lang="ro-RO" b="1">
                <a:ea typeface="+mn-lt"/>
              </a:rPr>
              <a:t> unei abordări cuprinzătoare </a:t>
            </a:r>
            <a:r>
              <a:rPr lang="ro-RO">
                <a:ea typeface="+mn-lt"/>
              </a:rPr>
              <a:t>care să ia în considerare </a:t>
            </a:r>
            <a:r>
              <a:rPr lang="ro-RO" b="1">
                <a:ea typeface="+mn-lt"/>
              </a:rPr>
              <a:t>legăturile dintre riscurile fizice și psihosociale și sănătatea lucrătorilor</a:t>
            </a:r>
            <a:r>
              <a:rPr lang="ro-RO">
                <a:ea typeface="+mn-lt"/>
              </a:rPr>
              <a:t>;</a:t>
            </a:r>
          </a:p>
          <a:p>
            <a:pPr marL="171450" indent="-171450" eaLnBrk="1" fontAlgn="auto" hangingPunct="1">
              <a:spcBef>
                <a:spcPts val="0"/>
              </a:spcBef>
              <a:spcAft>
                <a:spcPts val="0"/>
              </a:spcAft>
              <a:buFont typeface="Arial" panose="020B0604020202020204" pitchFamily="34" charset="0"/>
              <a:buChar char="•"/>
              <a:defRPr/>
            </a:pPr>
            <a:r>
              <a:rPr lang="ro-RO">
                <a:ea typeface="+mn-lt"/>
              </a:rPr>
              <a:t>evidențierea importanței </a:t>
            </a:r>
            <a:r>
              <a:rPr lang="ro-RO" b="1">
                <a:ea typeface="+mn-lt"/>
              </a:rPr>
              <a:t>sprijinului</a:t>
            </a:r>
            <a:r>
              <a:rPr lang="ro-RO">
                <a:ea typeface="+mn-lt"/>
              </a:rPr>
              <a:t>, a </a:t>
            </a:r>
            <a:r>
              <a:rPr lang="ro-RO" b="1">
                <a:ea typeface="+mn-lt"/>
              </a:rPr>
              <a:t>bunei comunicări</a:t>
            </a:r>
            <a:r>
              <a:rPr lang="ro-RO">
                <a:ea typeface="+mn-lt"/>
              </a:rPr>
              <a:t> și a </a:t>
            </a:r>
            <a:r>
              <a:rPr lang="ro-RO" b="1">
                <a:ea typeface="+mn-lt"/>
              </a:rPr>
              <a:t>organizării muncii</a:t>
            </a:r>
            <a:r>
              <a:rPr lang="ro-RO">
                <a:ea typeface="+mn-lt"/>
              </a:rPr>
              <a:t>, precum și a unui climat social favorabil pentru crearea unui mediu de lucru sănătos.</a:t>
            </a:r>
          </a:p>
          <a:p>
            <a:pPr eaLnBrk="1" fontAlgn="auto" hangingPunct="1">
              <a:spcBef>
                <a:spcPts val="0"/>
              </a:spcBef>
              <a:spcAft>
                <a:spcPts val="0"/>
              </a:spcAft>
              <a:defRPr/>
            </a:pPr>
            <a:endParaRPr lang="en-GB" dirty="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CDE15C-EC89-474C-8EC9-AFE613BF7C44}" type="slidenum">
              <a:rPr lang="en-GB">
                <a:cs typeface="Arial" charset="0"/>
              </a:rPr>
              <a:pPr fontAlgn="base">
                <a:spcBef>
                  <a:spcPct val="0"/>
                </a:spcBef>
                <a:spcAft>
                  <a:spcPct val="0"/>
                </a:spcAft>
                <a:defRPr/>
              </a:pPr>
              <a:t>8</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79C64-81C5-4E43-90F4-D038BDDFD96C}" type="slidenum">
              <a:rPr lang="en-GB">
                <a:cs typeface="Arial" charset="0"/>
              </a:rPr>
              <a:pPr fontAlgn="base">
                <a:spcBef>
                  <a:spcPct val="0"/>
                </a:spcBef>
                <a:spcAft>
                  <a:spcPct val="0"/>
                </a:spcAft>
                <a:defRPr/>
              </a:pPr>
              <a:t>9</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anose="020B0604020202020204" pitchFamily="34" charset="0"/>
              <a:buNone/>
              <a:defRPr/>
            </a:pPr>
            <a:r>
              <a:rPr lang="ro-RO">
                <a:ea typeface="+mn-lt"/>
              </a:rPr>
              <a:t>Cea mai eficientă modalitate de abordare a riscurilor psihosociale la locul de muncă </a:t>
            </a:r>
            <a:r>
              <a:rPr lang="ro-RO" b="1">
                <a:ea typeface="+mn-lt"/>
              </a:rPr>
              <a:t>este integrarea evaluării și gestionării riscurilor psihosociale în practicile generale de securitate și sănătate ocupațională</a:t>
            </a:r>
            <a:r>
              <a:rPr lang="ro-RO">
                <a:ea typeface="+mn-lt"/>
              </a:rPr>
              <a:t>, prin:</a:t>
            </a:r>
          </a:p>
          <a:p>
            <a:pPr marL="171450" indent="-171450" eaLnBrk="1" fontAlgn="auto" hangingPunct="1">
              <a:spcBef>
                <a:spcPts val="0"/>
              </a:spcBef>
              <a:spcAft>
                <a:spcPts val="0"/>
              </a:spcAft>
              <a:buFont typeface="Arial" panose="020B0604020202020204" pitchFamily="34" charset="0"/>
              <a:buChar char="•"/>
              <a:defRPr/>
            </a:pPr>
            <a:r>
              <a:rPr lang="ro-RO">
                <a:ea typeface="+mn-lt"/>
              </a:rPr>
              <a:t>efectuarea de evaluări sistematice;</a:t>
            </a:r>
          </a:p>
          <a:p>
            <a:pPr marL="171450" indent="-171450" eaLnBrk="1" fontAlgn="auto" hangingPunct="1">
              <a:spcBef>
                <a:spcPts val="0"/>
              </a:spcBef>
              <a:spcAft>
                <a:spcPts val="0"/>
              </a:spcAft>
              <a:buFont typeface="Arial" panose="020B0604020202020204" pitchFamily="34" charset="0"/>
              <a:buChar char="•"/>
              <a:defRPr/>
            </a:pPr>
            <a:r>
              <a:rPr lang="ro-RO">
                <a:ea typeface="+mn-lt"/>
              </a:rPr>
              <a:t>implicarea lucrătorilor și a reprezentanților lor;</a:t>
            </a:r>
          </a:p>
          <a:p>
            <a:pPr marL="171450" indent="-171450" eaLnBrk="1" fontAlgn="auto" hangingPunct="1">
              <a:spcBef>
                <a:spcPts val="0"/>
              </a:spcBef>
              <a:spcAft>
                <a:spcPts val="0"/>
              </a:spcAft>
              <a:buFont typeface="Arial" panose="020B0604020202020204" pitchFamily="34" charset="0"/>
              <a:buChar char="•"/>
              <a:defRPr/>
            </a:pPr>
            <a:r>
              <a:rPr lang="ro-RO">
                <a:ea typeface="+mn-lt"/>
              </a:rPr>
              <a:t>stabilirea de priorități clare și</a:t>
            </a:r>
          </a:p>
          <a:p>
            <a:pPr marL="171450" indent="-171450" eaLnBrk="1" fontAlgn="auto" hangingPunct="1">
              <a:spcBef>
                <a:spcPts val="0"/>
              </a:spcBef>
              <a:spcAft>
                <a:spcPts val="0"/>
              </a:spcAft>
              <a:buFont typeface="Arial" panose="020B0604020202020204" pitchFamily="34" charset="0"/>
              <a:buChar char="•"/>
              <a:defRPr/>
            </a:pPr>
            <a:r>
              <a:rPr lang="ro-RO">
                <a:ea typeface="+mn-lt"/>
              </a:rPr>
              <a:t>punerea în aplicare a unor planuri de acțiune și evaluări ulterioare. </a:t>
            </a:r>
          </a:p>
          <a:p>
            <a:pPr eaLnBrk="1" fontAlgn="auto" hangingPunct="1">
              <a:spcBef>
                <a:spcPts val="0"/>
              </a:spcBef>
              <a:spcAft>
                <a:spcPts val="0"/>
              </a:spcAft>
              <a:buFont typeface="Arial" panose="020B0604020202020204" pitchFamily="34" charset="0"/>
              <a:buNone/>
              <a:defRPr/>
            </a:pPr>
            <a:r>
              <a:rPr lang="ro-RO" b="1">
                <a:ea typeface="+mn-lt"/>
              </a:rPr>
              <a:t>O coordonare fermă este esențială</a:t>
            </a:r>
            <a:r>
              <a:rPr lang="ro-RO">
                <a:ea typeface="+mn-lt"/>
              </a:rPr>
              <a:t>: managerii trebuie instruiți să identifice riscurile și să promoveze o cultură organizațională prielnică.</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Pentru a </a:t>
            </a:r>
            <a:r>
              <a:rPr lang="ro-RO" b="1">
                <a:ea typeface="+mn-lt"/>
              </a:rPr>
              <a:t>preveni hărțuirea, hărțuirea sexuală și violența</a:t>
            </a:r>
            <a:r>
              <a:rPr lang="ro-RO">
                <a:ea typeface="+mn-lt"/>
              </a:rPr>
              <a:t> și pentru </a:t>
            </a:r>
            <a:r>
              <a:rPr lang="ro-RO" b="1">
                <a:ea typeface="+mn-lt"/>
              </a:rPr>
              <a:t>a elimina cauzele profunde ale acestor riscuri</a:t>
            </a:r>
            <a:r>
              <a:rPr lang="ro-RO">
                <a:ea typeface="+mn-lt"/>
              </a:rPr>
              <a:t>, organizațiile trebuie: </a:t>
            </a:r>
          </a:p>
          <a:p>
            <a:pPr marL="171450" indent="-171450" eaLnBrk="1" fontAlgn="auto" hangingPunct="1">
              <a:spcBef>
                <a:spcPts val="0"/>
              </a:spcBef>
              <a:spcAft>
                <a:spcPts val="0"/>
              </a:spcAft>
              <a:buFont typeface="Arial" panose="020B0604020202020204" pitchFamily="34" charset="0"/>
              <a:buChar char="•"/>
              <a:defRPr/>
            </a:pPr>
            <a:r>
              <a:rPr lang="ro-RO">
                <a:ea typeface="+mn-lt"/>
              </a:rPr>
              <a:t>să analizeze mediul de lucru psihosocial, în special cultura organizațională și stilul de conducere; </a:t>
            </a:r>
          </a:p>
          <a:p>
            <a:pPr marL="171450" indent="-171450" eaLnBrk="1" fontAlgn="auto" hangingPunct="1">
              <a:spcBef>
                <a:spcPts val="0"/>
              </a:spcBef>
              <a:spcAft>
                <a:spcPts val="0"/>
              </a:spcAft>
              <a:buFont typeface="Arial" panose="020B0604020202020204" pitchFamily="34" charset="0"/>
              <a:buChar char="•"/>
              <a:defRPr/>
            </a:pPr>
            <a:r>
              <a:rPr lang="ro-RO">
                <a:ea typeface="+mn-lt"/>
              </a:rPr>
              <a:t>să promoveze o politică de toleranță zero față de comportamentele necorespunzătoare, susținută de inițiative clare de comunicare și de conștientizare, precum și de proceduri de raportare și procese disciplinare bine definite.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Abordarea </a:t>
            </a:r>
            <a:r>
              <a:rPr lang="ro-RO" b="1">
                <a:ea typeface="+mn-lt"/>
              </a:rPr>
              <a:t>riscurilor fizice și a sănătății psihice</a:t>
            </a:r>
            <a:r>
              <a:rPr lang="ro-RO">
                <a:ea typeface="+mn-lt"/>
              </a:rPr>
              <a:t> impune analizarea mediului de lucru în ansamblul său. Există numeroase interacțiuni între riscurile fizice și cele psihosociale. De exemplu, riscurile psihosociale la locul de muncă pot fi asociate cu accidentele și cu afecțiunile musculoscheletice.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Sectorul sănătății și al asistenței sociale</a:t>
            </a:r>
            <a:r>
              <a:rPr lang="ro-RO">
                <a:ea typeface="+mn-lt"/>
              </a:rPr>
              <a:t> necesită o atenție deosebită din cauza volumului mare de muncă, a cerințelor emoționale și a expunerii crescute la violență.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În concluzie, sprijinirea </a:t>
            </a:r>
            <a:r>
              <a:rPr lang="ro-RO" b="1">
                <a:ea typeface="+mn-lt"/>
              </a:rPr>
              <a:t>sănătății psihice</a:t>
            </a:r>
            <a:r>
              <a:rPr lang="ro-RO">
                <a:ea typeface="+mn-lt"/>
              </a:rPr>
              <a:t> înseamnă încurajarea unui dialog deschis, combaterea stigmatizării și asigurarea unei intervenții timpurii, precum și a unor proceduri eficiente de reintegrare în muncă. </a:t>
            </a:r>
            <a:r>
              <a:rPr lang="ro-RO" b="1">
                <a:ea typeface="+mn-lt"/>
              </a:rPr>
              <a:t>Colaborarea</a:t>
            </a:r>
            <a:r>
              <a:rPr lang="ro-RO">
                <a:ea typeface="+mn-lt"/>
              </a:rPr>
              <a:t> dintre cadrele de conducere, profesioniștii din domeniul sănătății și lucrători este </a:t>
            </a:r>
            <a:r>
              <a:rPr lang="ro-RO" b="1">
                <a:ea typeface="+mn-lt"/>
              </a:rPr>
              <a:t>esențială pentru o stare de bine pe termen lung</a:t>
            </a:r>
            <a:r>
              <a:rPr lang="ro-RO">
                <a:ea typeface="+mn-lt"/>
              </a:rPr>
              <a:t>.</a:t>
            </a:r>
          </a:p>
          <a:p>
            <a:pPr eaLnBrk="1" fontAlgn="auto" hangingPunct="1">
              <a:spcBef>
                <a:spcPts val="0"/>
              </a:spcBef>
              <a:spcAft>
                <a:spcPts val="0"/>
              </a:spcAft>
              <a:defRPr/>
            </a:pPr>
            <a:endParaRPr lang="en-GB" dirty="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D5A125-CF4E-4EF0-ACA1-7F6F2075A754}" type="slidenum">
              <a:rPr lang="en-GB">
                <a:cs typeface="Arial" charset="0"/>
              </a:rPr>
              <a:pPr fontAlgn="base">
                <a:spcBef>
                  <a:spcPct val="0"/>
                </a:spcBef>
                <a:spcAft>
                  <a:spcPct val="0"/>
                </a:spcAft>
                <a:defRPr/>
              </a:pPr>
              <a:t>10</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ea typeface="+mn-lt"/>
              </a:rPr>
              <a:t>Gestionarea riscurilor psihosociale nu este opțională</a:t>
            </a:r>
            <a:r>
              <a:rPr lang="ro-RO">
                <a:ea typeface="+mn-lt"/>
              </a:rPr>
              <a:t>.</a:t>
            </a:r>
            <a:br>
              <a:rPr lang="ro-RO">
                <a:ea typeface="+mn-lt"/>
              </a:rPr>
            </a:br>
            <a:r>
              <a:rPr lang="ro-RO">
                <a:ea typeface="+mn-lt"/>
              </a:rPr>
              <a:t>Angajatorii au </a:t>
            </a:r>
            <a:r>
              <a:rPr lang="ro-RO" b="1">
                <a:ea typeface="+mn-lt"/>
              </a:rPr>
              <a:t>obligația legală de a proteja sănătatea și securitatea lucrătorilor</a:t>
            </a:r>
            <a:r>
              <a:rPr lang="ro-RO">
                <a:ea typeface="+mn-lt"/>
              </a:rPr>
              <a:t>, ceea ce include în mod explicit sănătatea psihică, ca parte integrantă a securității și sănătății în muncă. </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ea typeface="+mn-lt"/>
              </a:rPr>
              <a:t>Și totuși, există în continuare un </a:t>
            </a:r>
            <a:r>
              <a:rPr lang="ro-RO" b="1">
                <a:ea typeface="+mn-lt"/>
              </a:rPr>
              <a:t>decalaj clar între această obligație și practica de pe teren</a:t>
            </a:r>
            <a:r>
              <a:rPr lang="ro-RO">
                <a:ea typeface="+mn-lt"/>
              </a:rPr>
              <a:t>.</a:t>
            </a:r>
            <a:br>
              <a:rPr lang="ro-RO">
                <a:ea typeface="+mn-lt"/>
              </a:rPr>
            </a:br>
            <a:r>
              <a:rPr lang="ro-RO">
                <a:ea typeface="+mn-lt"/>
              </a:rPr>
              <a:t>Datele arată că </a:t>
            </a:r>
            <a:r>
              <a:rPr lang="ro-RO" b="1">
                <a:ea typeface="+mn-lt"/>
              </a:rPr>
              <a:t>doar aproximativ 39 % din întreprinderi declară că au un plan de acțiune pentru prevenirea stresului profesional</a:t>
            </a:r>
            <a:r>
              <a:rPr lang="ro-RO">
                <a:ea typeface="+mn-lt"/>
              </a:rPr>
              <a:t>, ceea ce indică o răspândire încă insuficientă a abordărilor structurate. </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ea typeface="+mn-lt"/>
              </a:rPr>
              <a:t>Se evidențiază astfel o provocare importantă în ceea ce privește aplicarea măsurilor</a:t>
            </a:r>
            <a:r>
              <a:rPr lang="ro-RO" i="1">
                <a:ea typeface="+mn-lt"/>
              </a:rPr>
              <a:t>.</a:t>
            </a:r>
            <a:r>
              <a:rPr lang="ro-RO">
                <a:ea typeface="+mn-lt"/>
              </a:rPr>
              <a:t/>
            </a:r>
            <a:br>
              <a:rPr lang="ro-RO">
                <a:ea typeface="+mn-lt"/>
              </a:rPr>
            </a:br>
            <a:r>
              <a:rPr lang="ro-RO">
                <a:ea typeface="+mn-lt"/>
              </a:rPr>
              <a:t>Deși </a:t>
            </a:r>
            <a:r>
              <a:rPr lang="ro-RO" b="1">
                <a:ea typeface="+mn-lt"/>
              </a:rPr>
              <a:t>organizațiile</a:t>
            </a:r>
            <a:r>
              <a:rPr lang="ro-RO">
                <a:ea typeface="+mn-lt"/>
              </a:rPr>
              <a:t> pot </a:t>
            </a:r>
            <a:r>
              <a:rPr lang="ro-RO" b="1">
                <a:ea typeface="+mn-lt"/>
              </a:rPr>
              <a:t>recunoaște riscurile psihosociale</a:t>
            </a:r>
            <a:r>
              <a:rPr lang="ro-RO">
                <a:ea typeface="+mn-lt"/>
              </a:rPr>
              <a:t>, </a:t>
            </a:r>
            <a:r>
              <a:rPr lang="ro-RO" b="1">
                <a:ea typeface="+mn-lt"/>
              </a:rPr>
              <a:t>adesea ele nu dispun de </a:t>
            </a:r>
            <a:r>
              <a:rPr lang="ro-RO">
                <a:ea typeface="+mn-lt"/>
              </a:rPr>
              <a:t>măsuri sistematice și formalizate prin care să le abordeze </a:t>
            </a:r>
            <a:r>
              <a:rPr lang="ro-RO" b="1">
                <a:ea typeface="+mn-lt"/>
              </a:rPr>
              <a:t>în mod real</a:t>
            </a:r>
            <a:r>
              <a:rPr lang="ro-RO">
                <a:ea typeface="+mn-lt"/>
              </a:rPr>
              <a:t>.</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În plus, </a:t>
            </a:r>
            <a:r>
              <a:rPr lang="ro-RO" b="1">
                <a:ea typeface="+mn-lt"/>
              </a:rPr>
              <a:t>situația nu este uniformă în toată Europa</a:t>
            </a:r>
            <a:r>
              <a:rPr lang="ro-RO">
                <a:ea typeface="+mn-lt"/>
              </a:rPr>
              <a:t>.</a:t>
            </a:r>
            <a:br>
              <a:rPr lang="ro-RO">
                <a:ea typeface="+mn-lt"/>
              </a:rPr>
            </a:br>
            <a:r>
              <a:rPr lang="ro-RO">
                <a:ea typeface="+mn-lt"/>
              </a:rPr>
              <a:t>Dovezile arată că </a:t>
            </a:r>
            <a:r>
              <a:rPr lang="ro-RO" b="1">
                <a:ea typeface="+mn-lt"/>
              </a:rPr>
              <a:t>nivelul de conștientizare, capacitatea </a:t>
            </a:r>
            <a:r>
              <a:rPr lang="ro-RO">
                <a:ea typeface="+mn-lt"/>
              </a:rPr>
              <a:t>și </a:t>
            </a:r>
            <a:r>
              <a:rPr lang="ro-RO" b="1">
                <a:ea typeface="+mn-lt"/>
              </a:rPr>
              <a:t>introducerea de măsuri preventive variază semnificativ </a:t>
            </a:r>
            <a:r>
              <a:rPr lang="ro-RO">
                <a:ea typeface="+mn-lt"/>
              </a:rPr>
              <a:t>în funcție de sector, de mărimea companiei și de statul membru al UE.</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solidFill>
                  <a:srgbClr val="000000"/>
                </a:solidFill>
                <a:ea typeface="+mn-lt"/>
                <a:cs typeface="ArialMT"/>
              </a:rPr>
              <a:t>Este </a:t>
            </a:r>
            <a:r>
              <a:rPr lang="ro-RO" b="1">
                <a:solidFill>
                  <a:srgbClr val="000000"/>
                </a:solidFill>
                <a:ea typeface="+mn-lt"/>
                <a:cs typeface="ArialMT"/>
              </a:rPr>
              <a:t>nevoie de o mai mare conștientizare</a:t>
            </a:r>
            <a:r>
              <a:rPr lang="ro-RO">
                <a:solidFill>
                  <a:srgbClr val="000000"/>
                </a:solidFill>
                <a:ea typeface="+mn-lt"/>
                <a:cs typeface="ArialMT"/>
              </a:rPr>
              <a:t> cu privire la </a:t>
            </a:r>
            <a:r>
              <a:rPr lang="ro-RO" b="1">
                <a:solidFill>
                  <a:srgbClr val="000000"/>
                </a:solidFill>
                <a:ea typeface="+mn-lt"/>
                <a:cs typeface="ArialMT"/>
              </a:rPr>
              <a:t>natura riscurilor psihosociale</a:t>
            </a:r>
            <a:r>
              <a:rPr lang="ro-RO">
                <a:solidFill>
                  <a:srgbClr val="000000"/>
                </a:solidFill>
                <a:ea typeface="+mn-lt"/>
                <a:cs typeface="ArialMT"/>
              </a:rPr>
              <a:t>, în toate sectoarele și la toate locurile de muncă, precum și de o mai bună înțelegere a faptului că </a:t>
            </a:r>
            <a:r>
              <a:rPr lang="ro-RO" b="1">
                <a:solidFill>
                  <a:srgbClr val="000000"/>
                </a:solidFill>
                <a:ea typeface="+mn-lt"/>
                <a:cs typeface="ArialMT"/>
              </a:rPr>
              <a:t>abordarea riscurilor psihosociale este o parte eseníală a gestionării sănătății și securității în muncă</a:t>
            </a:r>
            <a:r>
              <a:rPr lang="ro-RO">
                <a:solidFill>
                  <a:srgbClr val="000000"/>
                </a:solidFill>
                <a:ea typeface="+mn-lt"/>
                <a:cs typeface="ArialMT"/>
              </a:rPr>
              <a:t>.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a:t>Unele aspecte merită o atenție deosebită și vor fi abordate în cadrul campaniei: </a:t>
            </a:r>
          </a:p>
          <a:p>
            <a:pPr marL="171450" indent="-171450" eaLnBrk="1" fontAlgn="auto" hangingPunct="1">
              <a:spcBef>
                <a:spcPts val="0"/>
              </a:spcBef>
              <a:spcAft>
                <a:spcPts val="0"/>
              </a:spcAft>
              <a:buFont typeface="Arial" panose="020B0604020202020204" pitchFamily="34" charset="0"/>
              <a:buChar char="•"/>
              <a:defRPr/>
            </a:pPr>
            <a:r>
              <a:rPr lang="ro-RO" b="1"/>
              <a:t>riscurile psihosociale care afectează în mod disproporționat anumite grupuri</a:t>
            </a:r>
            <a:r>
              <a:rPr lang="ro-RO"/>
              <a:t>;</a:t>
            </a:r>
          </a:p>
          <a:p>
            <a:pPr marL="171450" indent="-171450" eaLnBrk="1" fontAlgn="auto" hangingPunct="1">
              <a:spcBef>
                <a:spcPts val="0"/>
              </a:spcBef>
              <a:spcAft>
                <a:spcPts val="0"/>
              </a:spcAft>
              <a:buFont typeface="Arial" panose="020B0604020202020204" pitchFamily="34" charset="0"/>
              <a:buChar char="•"/>
              <a:defRPr/>
            </a:pPr>
            <a:r>
              <a:rPr lang="ro-RO" b="1"/>
              <a:t>sectoarele specifice care prezintă o expunere mai mare la riscuri psihosociale</a:t>
            </a:r>
            <a:r>
              <a:rPr lang="ro-RO"/>
              <a:t>, cum ar fi educația, asistența medicală și administrația;</a:t>
            </a:r>
          </a:p>
          <a:p>
            <a:pPr marL="171450" indent="-171450" eaLnBrk="1" fontAlgn="auto" hangingPunct="1">
              <a:spcBef>
                <a:spcPts val="0"/>
              </a:spcBef>
              <a:spcAft>
                <a:spcPts val="0"/>
              </a:spcAft>
              <a:buFont typeface="Arial" panose="020B0604020202020204" pitchFamily="34" charset="0"/>
              <a:buChar char="•"/>
              <a:defRPr/>
            </a:pPr>
            <a:r>
              <a:rPr lang="ro-RO" b="1"/>
              <a:t>digitalizarea</a:t>
            </a:r>
            <a:r>
              <a:rPr lang="ro-RO"/>
              <a:t> și schimbările permanente din lumea </a:t>
            </a:r>
            <a:r>
              <a:rPr lang="ro-RO" b="1"/>
              <a:t>muncii</a:t>
            </a:r>
            <a:r>
              <a:rPr lang="ro-RO"/>
              <a:t>, care aduc oportunități, dar în același timp introduc noi riscuri și provocări de gestionat. </a:t>
            </a:r>
          </a:p>
          <a:p>
            <a:pPr eaLnBrk="1" fontAlgn="auto" hangingPunct="1">
              <a:spcBef>
                <a:spcPts val="0"/>
              </a:spcBef>
              <a:spcAft>
                <a:spcPts val="0"/>
              </a:spcAft>
              <a:defRPr/>
            </a:pPr>
            <a:endParaRPr lang="en-GB" dirty="0"/>
          </a:p>
          <a:p>
            <a:pPr eaLnBrk="1" fontAlgn="auto" hangingPunct="1">
              <a:spcBef>
                <a:spcPts val="0"/>
              </a:spcBef>
              <a:spcAft>
                <a:spcPts val="0"/>
              </a:spcAft>
              <a:defRPr/>
            </a:pPr>
            <a:endParaRPr lang="en-GB" dirty="0"/>
          </a:p>
          <a:p>
            <a:pPr eaLnBrk="1" fontAlgn="auto" hangingPunct="1">
              <a:spcBef>
                <a:spcPts val="0"/>
              </a:spcBef>
              <a:spcAft>
                <a:spcPts val="0"/>
              </a:spcAft>
              <a:defRPr/>
            </a:pPr>
            <a:endParaRPr lang="en-GB" dirty="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BED6DA-AF02-45AA-A9A1-F4FAC4106430}" type="slidenum">
              <a:rPr lang="en-GB">
                <a:cs typeface="Arial" charset="0"/>
              </a:rPr>
              <a:pPr fontAlgn="base">
                <a:spcBef>
                  <a:spcPct val="0"/>
                </a:spcBef>
                <a:spcAft>
                  <a:spcPct val="0"/>
                </a:spcAft>
                <a:defRPr/>
              </a:pPr>
              <a:t>11</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t" hangingPunct="1">
              <a:spcBef>
                <a:spcPts val="0"/>
              </a:spcBef>
              <a:spcAft>
                <a:spcPts val="0"/>
              </a:spcAft>
              <a:defRPr/>
            </a:pPr>
            <a:r>
              <a:rPr lang="ro-RO">
                <a:ea typeface="+mn-lt"/>
              </a:rPr>
              <a:t>În ciuda conștientizării tot mai bune, multe locuri de muncă încă nu reușesc să abordeze eficient riscurile psihosociale.</a:t>
            </a:r>
            <a:br>
              <a:rPr lang="ro-RO">
                <a:ea typeface="+mn-lt"/>
              </a:rPr>
            </a:br>
            <a:r>
              <a:rPr lang="ro-RO">
                <a:ea typeface="+mn-lt"/>
              </a:rPr>
              <a:t>Dovezile arată că</a:t>
            </a:r>
            <a:r>
              <a:rPr lang="ro-RO" b="1">
                <a:ea typeface="+mn-lt"/>
              </a:rPr>
              <a:t> oamenii evită cel mai des să vorbească deschis despre această problemă</a:t>
            </a:r>
            <a:r>
              <a:rPr lang="ro-RO">
                <a:ea typeface="+mn-lt"/>
              </a:rPr>
              <a:t>, care adesea este legată stigmatizare și de frica de eventuale consecințe negative.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Un al doilea obstacol major este </a:t>
            </a:r>
            <a:r>
              <a:rPr lang="ro-RO" b="1">
                <a:ea typeface="+mn-lt"/>
              </a:rPr>
              <a:t>lipsa expertizei și a cunoștințelor</a:t>
            </a:r>
            <a:r>
              <a:rPr lang="ro-RO">
                <a:ea typeface="+mn-lt"/>
              </a:rPr>
              <a:t>.</a:t>
            </a:r>
            <a:br>
              <a:rPr lang="ro-RO">
                <a:ea typeface="+mn-lt"/>
              </a:rPr>
            </a:br>
            <a:r>
              <a:rPr lang="ro-RO" b="1">
                <a:ea typeface="+mn-lt"/>
              </a:rPr>
              <a:t>Multe organizații</a:t>
            </a:r>
            <a:r>
              <a:rPr lang="ro-RO">
                <a:ea typeface="+mn-lt"/>
              </a:rPr>
              <a:t> – în special IMM-urile – </a:t>
            </a:r>
            <a:r>
              <a:rPr lang="ro-RO" b="1">
                <a:ea typeface="+mn-lt"/>
              </a:rPr>
              <a:t>simt că nu dispun de instrumentele, îndrumările sau sprijinul de specialitate adecvat</a:t>
            </a:r>
            <a:r>
              <a:rPr lang="ro-RO">
                <a:ea typeface="+mn-lt"/>
              </a:rPr>
              <a:t> pentru a gestiona eficient riscurile psihosociale.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O problemă strâns legată de aceasta este </a:t>
            </a:r>
            <a:r>
              <a:rPr lang="ro-RO" b="1">
                <a:ea typeface="+mn-lt"/>
              </a:rPr>
              <a:t>lipsa unor abordări precise de evaluare și gestionare a riscurilor psihosociale</a:t>
            </a:r>
            <a:r>
              <a:rPr lang="ro-RO">
                <a:ea typeface="+mn-lt"/>
              </a:rPr>
              <a:t>.</a:t>
            </a:r>
            <a:br>
              <a:rPr lang="ro-RO">
                <a:ea typeface="+mn-lt"/>
              </a:rPr>
            </a:br>
            <a:r>
              <a:rPr lang="ro-RO">
                <a:ea typeface="+mn-lt"/>
              </a:rPr>
              <a:t>Deși există unele acțiuni, </a:t>
            </a:r>
            <a:r>
              <a:rPr lang="ro-RO" b="1">
                <a:ea typeface="+mn-lt"/>
              </a:rPr>
              <a:t>doar o mică parte dintre IMM-uri au planuri structurate</a:t>
            </a:r>
            <a:r>
              <a:rPr lang="ro-RO">
                <a:ea typeface="+mn-lt"/>
              </a:rPr>
              <a:t>, iar eforturile sunt adesea fragmentate sau concentrate pe individ, nu pe cauzele organizaționale (vezi diapozitivul următor). </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Pe de altă parte, există o tendință clară de îmbunătățire.</a:t>
            </a:r>
            <a:br>
              <a:rPr lang="ro-RO">
                <a:ea typeface="+mn-lt"/>
              </a:rPr>
            </a:br>
            <a:r>
              <a:rPr lang="ro-RO">
                <a:ea typeface="+mn-lt"/>
              </a:rPr>
              <a:t>În toată Europa, </a:t>
            </a:r>
            <a:r>
              <a:rPr lang="ro-RO" b="1">
                <a:ea typeface="+mn-lt"/>
              </a:rPr>
              <a:t>autoritățile și sectoarele elaborează ghiduri practice, instrumente și cadre legislative</a:t>
            </a:r>
            <a:r>
              <a:rPr lang="ro-RO">
                <a:ea typeface="+mn-lt"/>
              </a:rPr>
              <a:t> menite să ajute companiile să acționeze.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Aceasta înseamnă că firmele nu pornesc de la zero. Unul dintre obiectivele campaniei este </a:t>
            </a:r>
            <a:r>
              <a:rPr lang="ro-RO" b="1">
                <a:ea typeface="+mn-lt"/>
              </a:rPr>
              <a:t>o mai mare sensibilizare a publicului cu privire la cunoștințele și bunele practici existente și sprijinirea dezvoltării unor abordări care să încurajeze gestionarea sistematică a riscurilor psihosociale</a:t>
            </a:r>
            <a:r>
              <a:rPr lang="ro-RO">
                <a:ea typeface="+mn-lt"/>
              </a:rPr>
              <a:t>.</a:t>
            </a:r>
          </a:p>
          <a:p>
            <a:pPr eaLnBrk="1" fontAlgn="t" hangingPunct="1">
              <a:spcBef>
                <a:spcPts val="0"/>
              </a:spcBef>
              <a:spcAft>
                <a:spcPts val="0"/>
              </a:spcAft>
              <a:defRPr/>
            </a:pPr>
            <a:endParaRPr lang="en-GB" dirty="0"/>
          </a:p>
          <a:p>
            <a:pPr eaLnBrk="1" fontAlgn="auto" hangingPunct="1">
              <a:spcBef>
                <a:spcPts val="0"/>
              </a:spcBef>
              <a:spcAft>
                <a:spcPts val="0"/>
              </a:spcAft>
              <a:defRPr/>
            </a:pPr>
            <a:endParaRPr lang="en-GB" dirty="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49B5B0-5B3D-435A-92B5-C0A178F1C522}" type="slidenum">
              <a:rPr lang="en-GB">
                <a:cs typeface="Arial" charset="0"/>
              </a:rPr>
              <a:pPr fontAlgn="base">
                <a:spcBef>
                  <a:spcPct val="0"/>
                </a:spcBef>
                <a:spcAft>
                  <a:spcPct val="0"/>
                </a:spcAft>
                <a:defRPr/>
              </a:pPr>
              <a:t>12</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Mai jos veți găsi </a:t>
            </a:r>
            <a:r>
              <a:rPr lang="ro-RO" b="1">
                <a:ea typeface="+mn-lt"/>
              </a:rPr>
              <a:t>mai multe detalii despre măsurile preventive; </a:t>
            </a:r>
            <a:r>
              <a:rPr lang="ro-RO">
                <a:ea typeface="+mn-lt"/>
              </a:rPr>
              <a:t>este important să: </a:t>
            </a:r>
          </a:p>
          <a:p>
            <a:pPr marL="171450" indent="-171450" eaLnBrk="1" fontAlgn="auto" hangingPunct="1">
              <a:spcBef>
                <a:spcPts val="0"/>
              </a:spcBef>
              <a:spcAft>
                <a:spcPts val="0"/>
              </a:spcAft>
              <a:buFont typeface="Arial" panose="020B0604020202020204" pitchFamily="34" charset="0"/>
              <a:buChar char="•"/>
              <a:defRPr/>
            </a:pPr>
            <a:r>
              <a:rPr lang="ro-RO" b="1">
                <a:ea typeface="+mn-lt"/>
              </a:rPr>
              <a:t>integrați riscurile psihosociale în procesul de evaluare și gestionare a riscurilor</a:t>
            </a:r>
            <a:r>
              <a:rPr lang="ro-RO">
                <a:ea typeface="+mn-lt"/>
              </a:rPr>
              <a:t>, cu participarea deplină a lucrătorilor pe tot parcursul procesului;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promovați un stil de conducere bazat pe sprijin și o cultură deschisă la locul de muncă</a:t>
            </a:r>
            <a:r>
              <a:rPr lang="ro-RO">
                <a:ea typeface="+mn-lt"/>
              </a:rPr>
              <a:t>, în care managerii să fie un exemplu și să încurajeze dialogul;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proiectați moduri de organizare a muncii</a:t>
            </a:r>
            <a:r>
              <a:rPr lang="ro-RO">
                <a:ea typeface="+mn-lt"/>
              </a:rPr>
              <a:t> care să asigure volume de muncă gestionabile, roluri clare, resurse adecvate și niveluri de autonomie corespunzătoare;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preveniți violența, hărțuirea și comportamentele sociale negative</a:t>
            </a:r>
            <a:r>
              <a:rPr lang="ro-RO">
                <a:ea typeface="+mn-lt"/>
              </a:rPr>
              <a:t> prin politici clare, proceduri de raportare și intervenție timpurie; </a:t>
            </a:r>
          </a:p>
          <a:p>
            <a:pPr marL="171450" indent="-171450" eaLnBrk="1" fontAlgn="auto" hangingPunct="1">
              <a:spcBef>
                <a:spcPts val="0"/>
              </a:spcBef>
              <a:spcAft>
                <a:spcPts val="0"/>
              </a:spcAft>
              <a:buFont typeface="Arial" panose="020B0604020202020204" pitchFamily="34" charset="0"/>
              <a:buChar char="•"/>
              <a:defRPr/>
            </a:pPr>
            <a:r>
              <a:rPr lang="ro-RO" b="1">
                <a:ea typeface="+mn-lt"/>
              </a:rPr>
              <a:t>consolidați gradul de conștientizare, competențele și sprijinul</a:t>
            </a:r>
            <a:r>
              <a:rPr lang="ro-RO">
                <a:ea typeface="+mn-lt"/>
              </a:rPr>
              <a:t>, reducând stigmatizarea, oferind formare și încurajând sprijinul social la locul de muncă.</a:t>
            </a:r>
          </a:p>
          <a:p>
            <a:pPr eaLnBrk="1" fontAlgn="auto" hangingPunct="1">
              <a:spcBef>
                <a:spcPts val="0"/>
              </a:spcBef>
              <a:spcAft>
                <a:spcPts val="0"/>
              </a:spcAft>
              <a:defRPr/>
            </a:pPr>
            <a:endParaRPr lang="en-GB" dirty="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607D7C-F850-4BA6-9F7B-DA808C0A808F}" type="slidenum">
              <a:rPr lang="en-GB">
                <a:cs typeface="Arial" charset="0"/>
              </a:rPr>
              <a:pPr fontAlgn="base">
                <a:spcBef>
                  <a:spcPct val="0"/>
                </a:spcBef>
                <a:spcAft>
                  <a:spcPct val="0"/>
                </a:spcAft>
                <a:defRPr/>
              </a:pPr>
              <a:t>13</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Există și alți factori esențiali pentru prevenirea și gestionarea cu succes a riscurilor psihosociale.</a:t>
            </a:r>
          </a:p>
          <a:p>
            <a:pPr marL="171450" indent="-171450" eaLnBrk="1" fontAlgn="auto" hangingPunct="1">
              <a:spcBef>
                <a:spcPts val="0"/>
              </a:spcBef>
              <a:spcAft>
                <a:spcPts val="0"/>
              </a:spcAft>
              <a:buFont typeface="Arial" panose="020B0604020202020204" pitchFamily="34" charset="0"/>
              <a:buChar char="•"/>
              <a:defRPr/>
            </a:pPr>
            <a:r>
              <a:rPr lang="ro-RO" b="1">
                <a:ea typeface="+mn-lt"/>
              </a:rPr>
              <a:t>Angajamentul conducerii ca o condiție indispensabilă </a:t>
            </a:r>
            <a:r>
              <a:rPr lang="ro-RO">
                <a:ea typeface="+mn-lt"/>
              </a:rPr>
              <a:t>– Când managerii sunt implicației activ, ei sprijină lucrătorii în fiecare etapă, conduc prin puterea exemplului și demonstrează un angajament real față de crearea unui mediu de lucru bun. Prevenirea adecvată a riscurilor psihosociale nu poate fi abordată cu succes fără un angajament clar și o implicare activă a conducerii. </a:t>
            </a:r>
          </a:p>
          <a:p>
            <a:pPr marL="171450" indent="-171450" eaLnBrk="1" fontAlgn="auto" hangingPunct="1">
              <a:spcBef>
                <a:spcPts val="0"/>
              </a:spcBef>
              <a:spcAft>
                <a:spcPts val="0"/>
              </a:spcAft>
              <a:buFont typeface="Arial" panose="020B0604020202020204" pitchFamily="34" charset="0"/>
              <a:buChar char="•"/>
              <a:defRPr/>
            </a:pPr>
            <a:r>
              <a:rPr lang="ro-RO" b="1">
                <a:ea typeface="+mn-lt"/>
              </a:rPr>
              <a:t>Implicarea lucrătorilor ca parte a procesului </a:t>
            </a:r>
            <a:r>
              <a:rPr lang="ro-RO">
                <a:ea typeface="+mn-lt"/>
              </a:rPr>
              <a:t>– Colaborarea cu lucrătorii și cu reprezentanții lor ajută la identificarea și tratarea cu prioritate a celor mai importante probleme de abordat. De asemenea, le oferă lucrătorilor sentimentul că iau parte la schimbările puse în aplicare, consolidând angajamentul și implicarea lor. În fine, găsirea unor soluții adecvate va fi mult mai eficientă dacă lucrătorii își pot exprima punctul de vedere și dacă le sunt respectate opiniile. </a:t>
            </a:r>
          </a:p>
          <a:p>
            <a:pPr eaLnBrk="1" fontAlgn="auto" hangingPunct="1">
              <a:spcBef>
                <a:spcPts val="0"/>
              </a:spcBef>
              <a:spcAft>
                <a:spcPts val="0"/>
              </a:spcAft>
              <a:defRPr/>
            </a:pPr>
            <a:endParaRPr lang="en-GB" dirty="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B79DE0-CA5A-4643-A8EF-B4F48A681147}" type="slidenum">
              <a:rPr lang="en-GB">
                <a:cs typeface="Arial" charset="0"/>
              </a:rPr>
              <a:pPr fontAlgn="base">
                <a:spcBef>
                  <a:spcPct val="0"/>
                </a:spcBef>
                <a:spcAft>
                  <a:spcPct val="0"/>
                </a:spcAft>
                <a:defRPr/>
              </a:pPr>
              <a:t>14</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lgn="just" eaLnBrk="1" fontAlgn="auto" hangingPunct="1">
              <a:spcBef>
                <a:spcPts val="0"/>
              </a:spcBef>
              <a:spcAft>
                <a:spcPts val="0"/>
              </a:spcAft>
              <a:defRPr/>
            </a:pPr>
            <a:r>
              <a:rPr lang="ro-RO" b="1"/>
              <a:t>Violența la locul de muncă este o problemă cu fațete multiple. </a:t>
            </a:r>
            <a:r>
              <a:rPr lang="ro-RO"/>
              <a:t>Ea poate lua forma unui incident izolat, cum ar fi o agresiune fizică, sau a unor acțiuni repetate care intimidează sau umilesc un lucrător, în cazul hărțuirii sau al violenței psihologice. Poate fi motivată de anumite scopuri, cum ar fi ură rasială, etnică sau legată de gen. Sursele ei pot fi multiple și uneori se pot suprapune: de la colegi, manageri, clienți sau chiar de la persoane care nu au nicio legătură cu afacerea sau cu lucrătorii.</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Violența la locul de muncă este o cauză majoră de stres și poate duce la probleme de sănătate</a:t>
            </a:r>
            <a:r>
              <a:rPr lang="ro-RO"/>
              <a:t>. Vătămarea imediată cauzată de violența fizică sau psihologică poate fi traumatizantă și nocivă pentru psihic pe termen lung, ducând la probleme de sănătate grave cum ar fi depresia, pierderea stimei de sine sau tulburările de somn.</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a:t>Sondajul european prin telefon privind condițiile de muncă (EWCTS), realizat de Eurofound în 2021, a constatat că, în medie, </a:t>
            </a:r>
            <a:r>
              <a:rPr lang="ro-RO" b="1"/>
              <a:t>aproximativ 13 % din lucrătorii din UE s-au confruntat, într-o formă sau alta, cu comportamente sociale negative la locul de muncă</a:t>
            </a:r>
            <a:r>
              <a:rPr lang="ro-RO"/>
              <a:t>.</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Femeile tind să raporteze mai des comportamente sociale negative la locul de muncă</a:t>
            </a:r>
            <a:r>
              <a:rPr lang="ro-RO"/>
              <a:t>. Recent, ancheta UE privind violența bazată pe gen, realizată în comun de Eurostat, FRA și EIGE, a constatat că:</a:t>
            </a:r>
          </a:p>
          <a:p>
            <a:pPr marL="171450" indent="-171450" algn="just" eaLnBrk="1" fontAlgn="auto" hangingPunct="1">
              <a:spcBef>
                <a:spcPts val="0"/>
              </a:spcBef>
              <a:spcAft>
                <a:spcPts val="0"/>
              </a:spcAft>
              <a:buFont typeface="Arial" panose="020B0604020202020204" pitchFamily="34" charset="0"/>
              <a:buChar char="•"/>
              <a:defRPr/>
            </a:pPr>
            <a:r>
              <a:rPr lang="ro-RO" b="1"/>
              <a:t>30,8 % din femei au fost hărțuite sexual la locul de muncă de-a lungul vieții,</a:t>
            </a:r>
            <a:r>
              <a:rPr lang="ro-RO"/>
              <a:t> </a:t>
            </a:r>
            <a:r>
              <a:rPr lang="ro-RO" b="1"/>
              <a:t>iar </a:t>
            </a:r>
          </a:p>
          <a:p>
            <a:pPr marL="171450" indent="-171450" algn="just" eaLnBrk="1" fontAlgn="auto" hangingPunct="1">
              <a:spcBef>
                <a:spcPts val="0"/>
              </a:spcBef>
              <a:spcAft>
                <a:spcPts val="0"/>
              </a:spcAft>
              <a:buFont typeface="Arial" panose="020B0604020202020204" pitchFamily="34" charset="0"/>
              <a:buChar char="•"/>
              <a:defRPr/>
            </a:pPr>
            <a:r>
              <a:rPr lang="ro-RO" b="1"/>
              <a:t>4,3 % din femei au fost hărțuite sexual în ultimele 12 luni</a:t>
            </a:r>
            <a:r>
              <a:rPr lang="ro-RO"/>
              <a:t>; </a:t>
            </a:r>
          </a:p>
          <a:p>
            <a:pPr marL="171450" indent="-171450" algn="just" eaLnBrk="1" fontAlgn="auto" hangingPunct="1">
              <a:spcBef>
                <a:spcPts val="0"/>
              </a:spcBef>
              <a:spcAft>
                <a:spcPts val="0"/>
              </a:spcAft>
              <a:buFont typeface="Arial" panose="020B0604020202020204" pitchFamily="34" charset="0"/>
              <a:buChar char="•"/>
              <a:defRPr/>
            </a:pPr>
            <a:r>
              <a:rPr lang="ro-RO" b="1"/>
              <a:t>femeile mai tinere </a:t>
            </a:r>
            <a:r>
              <a:rPr lang="ro-RO"/>
              <a:t>raportează o prevalență mai ridicată: </a:t>
            </a:r>
            <a:r>
              <a:rPr lang="ro-RO" b="1"/>
              <a:t>2 din 5 au fost hărțuite sexual la locul de muncă de-a lungul vieții</a:t>
            </a:r>
            <a:r>
              <a:rPr lang="ro-RO"/>
              <a:t>.</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Digitalizarea tot mai accentuată a muncii</a:t>
            </a:r>
            <a:r>
              <a:rPr lang="ro-RO"/>
              <a:t>, alături de utilizarea crescândă a TIC și dependența tot mai mare de TIC la locul de muncă, </a:t>
            </a:r>
            <a:r>
              <a:rPr lang="ro-RO" b="1"/>
              <a:t>au creat noi forme de comportamente antisociale</a:t>
            </a:r>
            <a:r>
              <a:rPr lang="ro-RO"/>
              <a:t>, printre care cyberbullyingul și hărțuirea online.</a:t>
            </a:r>
          </a:p>
          <a:p>
            <a:pPr algn="just" eaLnBrk="1" fontAlgn="auto" hangingPunct="1">
              <a:spcBef>
                <a:spcPts val="0"/>
              </a:spcBef>
              <a:spcAft>
                <a:spcPts val="0"/>
              </a:spcAft>
              <a:defRPr/>
            </a:pPr>
            <a:r>
              <a:rPr lang="ro-RO"/>
              <a:t> </a:t>
            </a: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27A2B5-CFA2-461A-8930-639213CFE72D}" type="slidenum">
              <a:rPr lang="en-GB">
                <a:cs typeface="Arial" charset="0"/>
              </a:rPr>
              <a:pPr fontAlgn="base">
                <a:spcBef>
                  <a:spcPct val="0"/>
                </a:spcBef>
                <a:spcAft>
                  <a:spcPct val="0"/>
                </a:spcAft>
                <a:defRPr/>
              </a:pPr>
              <a:t>15</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r>
              <a:rPr lang="ro-RO"/>
              <a:t>În ansamblu, </a:t>
            </a:r>
            <a:r>
              <a:rPr lang="ro-RO" b="1"/>
              <a:t>27,2 % din femei au fost hărțuite sexual la locul de muncă de un agresor de sex masculin</a:t>
            </a:r>
            <a:r>
              <a:rPr lang="ro-RO"/>
              <a:t>, iar </a:t>
            </a:r>
            <a:r>
              <a:rPr lang="ro-RO" b="1"/>
              <a:t>30,8 % din femei au fost hărțuite sexual la locul de muncă de „orice fel de agresor</a:t>
            </a:r>
            <a:r>
              <a:rPr lang="ro-RO"/>
              <a:t>”.</a:t>
            </a:r>
          </a:p>
          <a:p>
            <a:pPr eaLnBrk="1" fontAlgn="auto" hangingPunct="1">
              <a:spcBef>
                <a:spcPts val="0"/>
              </a:spcBef>
              <a:spcAft>
                <a:spcPts val="0"/>
              </a:spcAft>
              <a:buFont typeface="Arial" panose="020B0604020202020204" pitchFamily="34" charset="0"/>
              <a:buNone/>
              <a:defRPr/>
            </a:pPr>
            <a:r>
              <a:rPr lang="ro-RO"/>
              <a:t> </a:t>
            </a:r>
          </a:p>
          <a:p>
            <a:pPr marL="171450" indent="-171450" eaLnBrk="1" fontAlgn="auto" hangingPunct="1">
              <a:spcBef>
                <a:spcPts val="0"/>
              </a:spcBef>
              <a:spcAft>
                <a:spcPts val="0"/>
              </a:spcAft>
              <a:buFont typeface="Arial" panose="020B0604020202020204" pitchFamily="34" charset="0"/>
              <a:buChar char="•"/>
              <a:defRPr/>
            </a:pPr>
            <a:r>
              <a:rPr lang="ro-RO"/>
              <a:t>Pe baza acestor rezultate, se poate concluziona că majoritatea incidentelor de hărțuire sexuală împotriva femeilor sunt comise de bărbați. </a:t>
            </a:r>
          </a:p>
          <a:p>
            <a:pPr eaLnBrk="1" fontAlgn="auto" hangingPunct="1">
              <a:spcBef>
                <a:spcPts val="0"/>
              </a:spcBef>
              <a:spcAft>
                <a:spcPts val="0"/>
              </a:spcAft>
              <a:buFont typeface="Arial" panose="020B0604020202020204" pitchFamily="34" charset="0"/>
              <a:buNone/>
              <a:defRPr/>
            </a:pPr>
            <a:endParaRPr lang="en-GB" dirty="0"/>
          </a:p>
          <a:p>
            <a:pPr marL="171450" indent="-171450" eaLnBrk="1" fontAlgn="auto" hangingPunct="1">
              <a:spcBef>
                <a:spcPts val="0"/>
              </a:spcBef>
              <a:spcAft>
                <a:spcPts val="0"/>
              </a:spcAft>
              <a:buFont typeface="Arial" panose="020B0604020202020204" pitchFamily="34" charset="0"/>
              <a:buChar char="•"/>
              <a:defRPr/>
            </a:pPr>
            <a:r>
              <a:rPr lang="ro-RO"/>
              <a:t>Dintre </a:t>
            </a:r>
            <a:r>
              <a:rPr lang="ro-RO" b="1"/>
              <a:t>agresorii de sex masculin</a:t>
            </a:r>
            <a:r>
              <a:rPr lang="ro-RO"/>
              <a:t>:</a:t>
            </a:r>
          </a:p>
          <a:p>
            <a:pPr eaLnBrk="1" fontAlgn="auto" hangingPunct="1">
              <a:spcBef>
                <a:spcPts val="0"/>
              </a:spcBef>
              <a:spcAft>
                <a:spcPts val="0"/>
              </a:spcAft>
              <a:buFont typeface="Arial" panose="020B0604020202020204" pitchFamily="34" charset="0"/>
              <a:buNone/>
              <a:defRPr/>
            </a:pPr>
            <a:r>
              <a:rPr lang="ro-RO"/>
              <a:t>      - </a:t>
            </a:r>
            <a:r>
              <a:rPr lang="ro-RO" b="1"/>
              <a:t>15,8 % din femeile </a:t>
            </a:r>
            <a:r>
              <a:rPr lang="ro-RO"/>
              <a:t>din UE-27 au fost hărțuite sexual de un coleg, iar </a:t>
            </a:r>
          </a:p>
          <a:p>
            <a:pPr eaLnBrk="1" fontAlgn="auto" hangingPunct="1">
              <a:spcBef>
                <a:spcPts val="0"/>
              </a:spcBef>
              <a:spcAft>
                <a:spcPts val="0"/>
              </a:spcAft>
              <a:buFont typeface="Arial" panose="020B0604020202020204" pitchFamily="34" charset="0"/>
              <a:buNone/>
              <a:defRPr/>
            </a:pPr>
            <a:r>
              <a:rPr lang="ro-RO"/>
              <a:t>      - </a:t>
            </a:r>
            <a:r>
              <a:rPr lang="ro-RO" b="1"/>
              <a:t>7,4 % au fost hărțuite sexual</a:t>
            </a:r>
            <a:r>
              <a:rPr lang="ro-RO"/>
              <a:t> de un șef sau supervizor, </a:t>
            </a:r>
          </a:p>
          <a:p>
            <a:pPr eaLnBrk="1" fontAlgn="auto" hangingPunct="1">
              <a:spcBef>
                <a:spcPts val="0"/>
              </a:spcBef>
              <a:spcAft>
                <a:spcPts val="0"/>
              </a:spcAft>
              <a:buFont typeface="Arial" panose="020B0604020202020204" pitchFamily="34" charset="0"/>
              <a:buNone/>
              <a:defRPr/>
            </a:pPr>
            <a:r>
              <a:rPr lang="ro-RO"/>
              <a:t>      - în timp ce </a:t>
            </a:r>
            <a:r>
              <a:rPr lang="ro-RO" b="1"/>
              <a:t>9,3 % au indicat că hărțuirea sexuală a fost comisă de alt bărbat din sfera muncii</a:t>
            </a:r>
            <a:r>
              <a:rPr lang="ro-RO"/>
              <a:t>, cum ar fi un client sau un beneficiar.</a:t>
            </a:r>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6925D2-DF40-43EC-972C-70F48DC83643}" type="slidenum">
              <a:rPr lang="en-GB">
                <a:cs typeface="Arial" charset="0"/>
              </a:rPr>
              <a:pPr fontAlgn="base">
                <a:spcBef>
                  <a:spcPct val="0"/>
                </a:spcBef>
                <a:spcAft>
                  <a:spcPct val="0"/>
                </a:spcAft>
                <a:defRPr/>
              </a:pPr>
              <a:t>16</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lgn="just" eaLnBrk="1" fontAlgn="auto" hangingPunct="1">
              <a:spcBef>
                <a:spcPts val="0"/>
              </a:spcBef>
              <a:spcAft>
                <a:spcPts val="0"/>
              </a:spcAft>
              <a:defRPr/>
            </a:pPr>
            <a:r>
              <a:rPr lang="ro-RO"/>
              <a:t>Violența și hărțuirea la locul de muncă nu sunt probleme care să conteze numai atunci când se întâmplă ceva grav. </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a:t>Violența poate fi prevenită prin: </a:t>
            </a:r>
          </a:p>
          <a:p>
            <a:pPr marL="171450" indent="-171450" algn="just" eaLnBrk="1" fontAlgn="auto" hangingPunct="1">
              <a:spcBef>
                <a:spcPts val="0"/>
              </a:spcBef>
              <a:spcAft>
                <a:spcPts val="0"/>
              </a:spcAft>
              <a:buFont typeface="Arial" panose="020B0604020202020204" pitchFamily="34" charset="0"/>
              <a:buChar char="•"/>
              <a:defRPr/>
            </a:pPr>
            <a:r>
              <a:rPr lang="ro-RO" b="1"/>
              <a:t>clarificarea a ce înseamnă un comportament respectuos</a:t>
            </a:r>
            <a:r>
              <a:rPr lang="ro-RO"/>
              <a:t>, explicitarea rolurilor și asigurarea faptului că oamenii știu la ce să se aștepte dacă apar probleme;</a:t>
            </a:r>
          </a:p>
          <a:p>
            <a:pPr marL="171450" indent="-171450" algn="just" eaLnBrk="1" fontAlgn="auto" hangingPunct="1">
              <a:spcBef>
                <a:spcPts val="0"/>
              </a:spcBef>
              <a:spcAft>
                <a:spcPts val="0"/>
              </a:spcAft>
              <a:buFont typeface="Arial" panose="020B0604020202020204" pitchFamily="34" charset="0"/>
              <a:buChar char="•"/>
              <a:defRPr/>
            </a:pPr>
            <a:r>
              <a:rPr lang="ro-RO" b="1"/>
              <a:t>analiza cauzelor profunde sau a factorilor favorizanți</a:t>
            </a:r>
            <a:r>
              <a:rPr lang="ro-RO"/>
              <a:t>:</a:t>
            </a:r>
            <a:r>
              <a:rPr lang="ro-RO" b="1"/>
              <a:t> </a:t>
            </a:r>
            <a:r>
              <a:rPr lang="ro-RO"/>
              <a:t>fiecare situație poate oferi informații utile despre zonele de risc ale întreprinderii, care pot fi legate de presiunea volumului de muncă, de munca în izolare, de interacțiunile cu clienții, de limitele neclare în comunicarea digitală sau de supervizarea zilnică lipsită de fermitate;</a:t>
            </a:r>
            <a:r>
              <a:rPr lang="ro-RO">
                <a:cs typeface="Arial"/>
              </a:rPr>
              <a:t> </a:t>
            </a:r>
          </a:p>
          <a:p>
            <a:pPr marL="171450" indent="-171450" algn="just" eaLnBrk="1" fontAlgn="auto" hangingPunct="1">
              <a:spcBef>
                <a:spcPts val="0"/>
              </a:spcBef>
              <a:spcAft>
                <a:spcPts val="0"/>
              </a:spcAft>
              <a:buFont typeface="Arial" panose="020B0604020202020204" pitchFamily="34" charset="0"/>
              <a:buChar char="•"/>
              <a:defRPr/>
            </a:pPr>
            <a:r>
              <a:rPr lang="ro-RO" b="1"/>
              <a:t>răspunsuri echitabile și eficace pentru remedierea problemelor, care să (re)clădească încrederea și să asigure că problemele nu vor reveni</a:t>
            </a:r>
            <a:r>
              <a:rPr lang="ro-RO"/>
              <a:t>,</a:t>
            </a:r>
            <a:r>
              <a:rPr lang="ro-RO" b="1"/>
              <a:t> </a:t>
            </a:r>
            <a:r>
              <a:rPr lang="ro-RO"/>
              <a:t>de exemplu punând la dispoziție un spațiu în care lucrătorii să poată vorbi în mod confidențial, ascultându-i și consemnând aspectele esențiale ale celor întâmplate;</a:t>
            </a:r>
          </a:p>
          <a:p>
            <a:pPr marL="171450" indent="-171450" algn="just" eaLnBrk="1" fontAlgn="auto" hangingPunct="1">
              <a:spcBef>
                <a:spcPts val="0"/>
              </a:spcBef>
              <a:spcAft>
                <a:spcPts val="0"/>
              </a:spcAft>
              <a:buFont typeface="Arial" panose="020B0604020202020204" pitchFamily="34" charset="0"/>
              <a:buChar char="•"/>
              <a:defRPr/>
            </a:pPr>
            <a:r>
              <a:rPr lang="ro-RO" b="1"/>
              <a:t>identificarea domeniilor de îmbunătățit</a:t>
            </a:r>
            <a:r>
              <a:rPr lang="ro-RO"/>
              <a:t>: acestea pot fi probleme sau riscuri ale afacerii, de exemplu presiunea volumului de muncă, munca în izolare, interacțiunile cu clienții, limitele neclare în comunicarea digitală sau supervizarea zilnică lipsită de fermitate; </a:t>
            </a:r>
          </a:p>
          <a:p>
            <a:pPr marL="171450" indent="-171450" algn="just" eaLnBrk="1" fontAlgn="auto" hangingPunct="1">
              <a:spcBef>
                <a:spcPts val="0"/>
              </a:spcBef>
              <a:spcAft>
                <a:spcPts val="0"/>
              </a:spcAft>
              <a:buFont typeface="Arial" panose="020B0604020202020204" pitchFamily="34" charset="0"/>
              <a:buChar char="•"/>
              <a:defRPr/>
            </a:pPr>
            <a:r>
              <a:rPr lang="ro-RO" b="1"/>
              <a:t>implicarea lucrătorilor </a:t>
            </a:r>
            <a:r>
              <a:rPr lang="ro-RO"/>
              <a:t>pentru a consolida angajamentul, încrederea și responsabilitatea comună de a preveni violența;</a:t>
            </a:r>
          </a:p>
          <a:p>
            <a:pPr marL="171450" indent="-171450" algn="just" eaLnBrk="1" fontAlgn="auto" hangingPunct="1">
              <a:spcBef>
                <a:spcPts val="0"/>
              </a:spcBef>
              <a:spcAft>
                <a:spcPts val="0"/>
              </a:spcAft>
              <a:buFont typeface="Arial" panose="020B0604020202020204" pitchFamily="34" charset="0"/>
              <a:buChar char="•"/>
              <a:defRPr/>
            </a:pPr>
            <a:r>
              <a:rPr lang="ro-RO" b="1"/>
              <a:t>demonstrarea unui exemplu pozitiv la nivelul organizației</a:t>
            </a:r>
            <a:r>
              <a:rPr lang="ro-RO"/>
              <a:t>, arătând că prevenirea violenței este o prioritate și o valoare, atât prin vorbe, cât și prin acțiuni.   </a:t>
            </a:r>
          </a:p>
          <a:p>
            <a:pPr algn="just" eaLnBrk="1" fontAlgn="auto" hangingPunct="1">
              <a:spcBef>
                <a:spcPts val="0"/>
              </a:spcBef>
              <a:spcAft>
                <a:spcPts val="0"/>
              </a:spcAft>
              <a:defRPr/>
            </a:pPr>
            <a:endParaRPr lang="en-US" b="1" dirty="0"/>
          </a:p>
          <a:p>
            <a:pPr eaLnBrk="1" fontAlgn="auto" hangingPunct="1">
              <a:spcBef>
                <a:spcPts val="0"/>
              </a:spcBef>
              <a:spcAft>
                <a:spcPts val="0"/>
              </a:spcAft>
              <a:defRPr/>
            </a:pPr>
            <a:r>
              <a:rPr lang="ro-RO" b="1"/>
              <a:t>Resursă pentru campanie</a:t>
            </a:r>
            <a:r>
              <a:rPr lang="ro-RO"/>
              <a:t>: viitorul ghid privind gestionarea și prevenirea violenței adresat întreprinderilor mijlocii. </a:t>
            </a:r>
          </a:p>
          <a:p>
            <a:pPr eaLnBrk="1" fontAlgn="auto" hangingPunct="1">
              <a:spcBef>
                <a:spcPts val="0"/>
              </a:spcBef>
              <a:spcAft>
                <a:spcPts val="0"/>
              </a:spcAft>
              <a:defRPr/>
            </a:pPr>
            <a:endParaRPr lang="en-GB"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2BEBF6-2DBF-4301-BDCE-AD6A0B3D1996}" type="slidenum">
              <a:rPr lang="en-GB">
                <a:cs typeface="Arial" charset="0"/>
              </a:rPr>
              <a:pPr fontAlgn="base">
                <a:spcBef>
                  <a:spcPct val="0"/>
                </a:spcBef>
                <a:spcAft>
                  <a:spcPct val="0"/>
                </a:spcAft>
                <a:defRPr/>
              </a:pPr>
              <a:t>17</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Afecțiunile musculoscheletice (AMS)</a:t>
            </a:r>
          </a:p>
          <a:p>
            <a:pPr marL="171450" indent="-171450" eaLnBrk="1" fontAlgn="auto" hangingPunct="1">
              <a:spcBef>
                <a:spcPts val="0"/>
              </a:spcBef>
              <a:spcAft>
                <a:spcPts val="0"/>
              </a:spcAft>
              <a:buFont typeface="Arial" panose="020B0604020202020204" pitchFamily="34" charset="0"/>
              <a:buChar char="•"/>
              <a:defRPr/>
            </a:pPr>
            <a:r>
              <a:rPr lang="ro-RO"/>
              <a:t>cerințele mari ale locului de muncă, controlul redus și stresul pot crește riscul și gravitatea AMS;</a:t>
            </a:r>
          </a:p>
          <a:p>
            <a:pPr marL="171450" indent="-171450" eaLnBrk="1" fontAlgn="auto" hangingPunct="1">
              <a:spcBef>
                <a:spcPts val="0"/>
              </a:spcBef>
              <a:spcAft>
                <a:spcPts val="0"/>
              </a:spcAft>
              <a:buFont typeface="Arial" panose="020B0604020202020204" pitchFamily="34" charset="0"/>
              <a:buChar char="•"/>
              <a:defRPr/>
            </a:pPr>
            <a:r>
              <a:rPr lang="ro-RO"/>
              <a:t>AMS pot afecta starea de bine psihică, reziliența și capacitatea de muncă;</a:t>
            </a:r>
          </a:p>
          <a:p>
            <a:pPr marL="171450" indent="-171450" eaLnBrk="1" fontAlgn="auto" hangingPunct="1">
              <a:spcBef>
                <a:spcPts val="0"/>
              </a:spcBef>
              <a:spcAft>
                <a:spcPts val="0"/>
              </a:spcAft>
              <a:buFont typeface="Arial" panose="020B0604020202020204" pitchFamily="34" charset="0"/>
              <a:buChar char="•"/>
              <a:defRPr/>
            </a:pPr>
            <a:r>
              <a:rPr lang="ro-RO"/>
              <a:t>riscurile psihosociale pot întârzia recuperarea și reintegrarea în muncă.</a:t>
            </a:r>
          </a:p>
          <a:p>
            <a:pPr eaLnBrk="1" fontAlgn="auto" hangingPunct="1">
              <a:spcBef>
                <a:spcPts val="0"/>
              </a:spcBef>
              <a:spcAft>
                <a:spcPts val="0"/>
              </a:spcAft>
              <a:defRPr/>
            </a:pPr>
            <a:r>
              <a:rPr lang="ro-RO" b="1"/>
              <a:t>Factori de mediu care afectează sănătatea psihică </a:t>
            </a:r>
          </a:p>
          <a:p>
            <a:pPr marL="171450" indent="-171450" eaLnBrk="1" fontAlgn="auto" hangingPunct="1">
              <a:spcBef>
                <a:spcPts val="0"/>
              </a:spcBef>
              <a:spcAft>
                <a:spcPts val="0"/>
              </a:spcAft>
              <a:buFont typeface="Arial" panose="020B0604020202020204" pitchFamily="34" charset="0"/>
              <a:buChar char="•"/>
              <a:defRPr/>
            </a:pPr>
            <a:r>
              <a:rPr lang="ro-RO"/>
              <a:t>condițiile fizice, cum ar fi zgomotul, temperatura și expunerea la substanțe chimice pot crește stresul și oboseala;</a:t>
            </a:r>
          </a:p>
          <a:p>
            <a:pPr marL="171450" indent="-171450" eaLnBrk="1" fontAlgn="auto" hangingPunct="1">
              <a:spcBef>
                <a:spcPts val="0"/>
              </a:spcBef>
              <a:spcAft>
                <a:spcPts val="0"/>
              </a:spcAft>
              <a:buFont typeface="Arial" panose="020B0604020202020204" pitchFamily="34" charset="0"/>
              <a:buChar char="•"/>
              <a:defRPr/>
            </a:pPr>
            <a:r>
              <a:rPr lang="ro-RO"/>
              <a:t>aceste condiții interacționează adesea cu volumul de muncă, cu presiunea timpului și cu factorii organizaționali;</a:t>
            </a:r>
          </a:p>
          <a:p>
            <a:pPr marL="171450" indent="-171450" eaLnBrk="1" fontAlgn="auto" hangingPunct="1">
              <a:spcBef>
                <a:spcPts val="0"/>
              </a:spcBef>
              <a:spcAft>
                <a:spcPts val="0"/>
              </a:spcAft>
              <a:buFont typeface="Arial" panose="020B0604020202020204" pitchFamily="34" charset="0"/>
              <a:buChar char="•"/>
              <a:defRPr/>
            </a:pPr>
            <a:r>
              <a:rPr lang="ro-RO"/>
              <a:t>expunerile combinate pot crește tensiunea psihică și riscurile pentru securitate.</a:t>
            </a:r>
          </a:p>
          <a:p>
            <a:pPr eaLnBrk="1" fontAlgn="auto" hangingPunct="1">
              <a:spcBef>
                <a:spcPts val="0"/>
              </a:spcBef>
              <a:spcAft>
                <a:spcPts val="0"/>
              </a:spcAft>
              <a:defRPr/>
            </a:pPr>
            <a:r>
              <a:rPr lang="ro-RO" b="1"/>
              <a:t>Accidentele de muncă și sănătatea psihică</a:t>
            </a:r>
          </a:p>
          <a:p>
            <a:pPr marL="171450" indent="-171450" eaLnBrk="1" fontAlgn="auto" hangingPunct="1">
              <a:spcBef>
                <a:spcPts val="0"/>
              </a:spcBef>
              <a:spcAft>
                <a:spcPts val="0"/>
              </a:spcAft>
              <a:buFont typeface="Arial" panose="020B0604020202020204" pitchFamily="34" charset="0"/>
              <a:buChar char="•"/>
              <a:defRPr/>
            </a:pPr>
            <a:r>
              <a:rPr lang="ro-RO"/>
              <a:t>riscurile psihosociale (de exemplu oboseala sau presiunea timpului) pot crește riscul de accidente;</a:t>
            </a:r>
          </a:p>
          <a:p>
            <a:pPr marL="171450" indent="-171450" eaLnBrk="1" fontAlgn="auto" hangingPunct="1">
              <a:spcBef>
                <a:spcPts val="0"/>
              </a:spcBef>
              <a:spcAft>
                <a:spcPts val="0"/>
              </a:spcAft>
              <a:buFont typeface="Arial" panose="020B0604020202020204" pitchFamily="34" charset="0"/>
              <a:buChar char="•"/>
              <a:defRPr/>
            </a:pPr>
            <a:r>
              <a:rPr lang="ro-RO"/>
              <a:t>accidentele și rănirile pot duce la probleme de sănătate psihică;</a:t>
            </a:r>
          </a:p>
          <a:p>
            <a:pPr marL="171450" indent="-171450" eaLnBrk="1" fontAlgn="auto" hangingPunct="1">
              <a:spcBef>
                <a:spcPts val="0"/>
              </a:spcBef>
              <a:spcAft>
                <a:spcPts val="0"/>
              </a:spcAft>
              <a:buFont typeface="Arial" panose="020B0604020202020204" pitchFamily="34" charset="0"/>
              <a:buChar char="•"/>
              <a:defRPr/>
            </a:pPr>
            <a:r>
              <a:rPr lang="ro-RO"/>
              <a:t>securitatea este influențată atât de factori fizici, cât și de factori organizaționali. </a:t>
            </a:r>
          </a:p>
          <a:p>
            <a:pPr marL="171450" indent="-171450" eaLnBrk="1" fontAlgn="auto" hangingPunct="1">
              <a:spcBef>
                <a:spcPts val="0"/>
              </a:spcBef>
              <a:spcAft>
                <a:spcPts val="0"/>
              </a:spcAft>
              <a:buFont typeface="Arial" panose="020B0604020202020204" pitchFamily="34" charset="0"/>
              <a:buChar char="•"/>
              <a:defRPr/>
            </a:pPr>
            <a:endParaRPr lang="en-US" dirty="0"/>
          </a:p>
          <a:p>
            <a:pPr eaLnBrk="1" fontAlgn="auto" hangingPunct="1">
              <a:spcBef>
                <a:spcPts val="0"/>
              </a:spcBef>
              <a:spcAft>
                <a:spcPts val="0"/>
              </a:spcAft>
              <a:defRPr/>
            </a:pPr>
            <a:r>
              <a:rPr lang="ro-RO"/>
              <a:t>De reținut: </a:t>
            </a:r>
            <a:r>
              <a:rPr lang="ro-RO" b="1">
                <a:ea typeface="+mn-lt"/>
              </a:rPr>
              <a:t>performanța în materie de securitate măsoară eficiența eforturilor unei organizații de a proteja securitatea și sănătatea lucrătorilor.</a:t>
            </a:r>
          </a:p>
          <a:p>
            <a:pPr eaLnBrk="1" fontAlgn="auto" hangingPunct="1">
              <a:spcBef>
                <a:spcPts val="0"/>
              </a:spcBef>
              <a:spcAft>
                <a:spcPts val="0"/>
              </a:spcAft>
              <a:defRPr/>
            </a:pPr>
            <a:r>
              <a:rPr lang="ro-RO">
                <a:ea typeface="+mn-lt"/>
              </a:rPr>
              <a:t>De obicei, aceasta este evaluată pe baza:</a:t>
            </a:r>
          </a:p>
          <a:p>
            <a:pPr marL="171450" indent="-171450" eaLnBrk="1" fontAlgn="auto" hangingPunct="1">
              <a:spcBef>
                <a:spcPts val="0"/>
              </a:spcBef>
              <a:spcAft>
                <a:spcPts val="0"/>
              </a:spcAft>
              <a:buFont typeface="Arial" panose="020B0604020202020204" pitchFamily="34" charset="0"/>
              <a:buChar char="•"/>
              <a:defRPr/>
            </a:pPr>
            <a:r>
              <a:rPr lang="ro-RO" b="1">
                <a:ea typeface="+mn-lt"/>
              </a:rPr>
              <a:t>Indicatorilor de întârziere (rezultatele)</a:t>
            </a:r>
          </a:p>
          <a:p>
            <a:pPr eaLnBrk="1" fontAlgn="auto" hangingPunct="1">
              <a:spcBef>
                <a:spcPts val="0"/>
              </a:spcBef>
              <a:spcAft>
                <a:spcPts val="0"/>
              </a:spcAft>
              <a:defRPr/>
            </a:pPr>
            <a:r>
              <a:rPr lang="ro-RO">
                <a:ea typeface="+mn-lt"/>
              </a:rPr>
              <a:t>Acești indicatori măsoară evenimente care au avut deja loc, cum ar fi numărul de accidente, răniri sau incidente evitate la limită, absenteismul din cauza problemelor de sănătate legate de muncă etc.</a:t>
            </a:r>
          </a:p>
          <a:p>
            <a:pPr marL="171450" indent="-171450" eaLnBrk="1" fontAlgn="auto" hangingPunct="1">
              <a:spcBef>
                <a:spcPts val="0"/>
              </a:spcBef>
              <a:spcAft>
                <a:spcPts val="0"/>
              </a:spcAft>
              <a:buFont typeface="Arial" panose="020B0604020202020204" pitchFamily="34" charset="0"/>
              <a:buChar char="•"/>
              <a:defRPr/>
            </a:pPr>
            <a:r>
              <a:rPr lang="ro-RO" b="1">
                <a:ea typeface="+mn-lt"/>
              </a:rPr>
              <a:t>Indicatorilor de anticipare (activitățile de prevenire)</a:t>
            </a:r>
          </a:p>
          <a:p>
            <a:pPr eaLnBrk="1" fontAlgn="auto" hangingPunct="1">
              <a:spcBef>
                <a:spcPts val="0"/>
              </a:spcBef>
              <a:spcAft>
                <a:spcPts val="0"/>
              </a:spcAft>
              <a:defRPr/>
            </a:pPr>
            <a:r>
              <a:rPr lang="ro-RO">
                <a:ea typeface="+mn-lt"/>
              </a:rPr>
              <a:t>Acești indicatori măsoară cât de bine funcționează sistemele de prevenție, de exemplu evaluările de risc finalizate, participarea lucrătorilor la activități de SSM etc. </a:t>
            </a:r>
          </a:p>
          <a:p>
            <a:pPr eaLnBrk="1" fontAlgn="auto" hangingPunct="1">
              <a:spcBef>
                <a:spcPts val="0"/>
              </a:spcBef>
              <a:spcAft>
                <a:spcPts val="0"/>
              </a:spcAft>
              <a:buFont typeface="Arial" panose="020B0604020202020204" pitchFamily="34" charset="0"/>
              <a:buNone/>
              <a:defRPr/>
            </a:pPr>
            <a:endParaRPr lang="en-GB" dirty="0"/>
          </a:p>
          <a:p>
            <a:pPr eaLnBrk="1" fontAlgn="auto" hangingPunct="1">
              <a:spcBef>
                <a:spcPts val="0"/>
              </a:spcBef>
              <a:spcAft>
                <a:spcPts val="0"/>
              </a:spcAft>
              <a:defRPr/>
            </a:pPr>
            <a:endParaRPr lang="en-GB" dirty="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A1A7A3-411B-4703-BD8F-8CD23A76AD4E}" type="slidenum">
              <a:rPr lang="en-GB">
                <a:cs typeface="Arial" charset="0"/>
              </a:rPr>
              <a:pPr fontAlgn="base">
                <a:spcBef>
                  <a:spcPct val="0"/>
                </a:spcBef>
                <a:spcAft>
                  <a:spcPct val="0"/>
                </a:spcAft>
                <a:defRPr/>
              </a:pPr>
              <a:t>18</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dirty="0"/>
              <a:t>Cum se poate aborda expunerea combinată</a:t>
            </a:r>
            <a:r>
              <a:rPr lang="ro-RO" dirty="0"/>
              <a:t>? Prin prevenție integrată.</a:t>
            </a:r>
          </a:p>
          <a:p>
            <a:pPr eaLnBrk="1" fontAlgn="auto" hangingPunct="1">
              <a:spcBef>
                <a:spcPts val="0"/>
              </a:spcBef>
              <a:spcAft>
                <a:spcPts val="0"/>
              </a:spcAft>
              <a:defRPr/>
            </a:pPr>
            <a:r>
              <a:rPr lang="ro-RO" dirty="0"/>
              <a:t>Aceasta poate include, de exemplu: </a:t>
            </a:r>
          </a:p>
          <a:p>
            <a:pPr marL="171450" indent="-171450" eaLnBrk="1" fontAlgn="auto" hangingPunct="1">
              <a:spcBef>
                <a:spcPts val="0"/>
              </a:spcBef>
              <a:spcAft>
                <a:spcPts val="0"/>
              </a:spcAft>
              <a:buFont typeface="Arial" panose="020B0604020202020204" pitchFamily="34" charset="0"/>
              <a:buChar char="•"/>
              <a:defRPr/>
            </a:pPr>
            <a:r>
              <a:rPr lang="ro-RO" dirty="0"/>
              <a:t>prevenirea țintită a AMS-urilor și a solicitării fizice prin intervenții ergonomice, reproiectarea sarcinilor și recuperarea adecvată; </a:t>
            </a:r>
          </a:p>
          <a:p>
            <a:pPr marL="171450" indent="-171450" eaLnBrk="1" fontAlgn="auto" hangingPunct="1">
              <a:spcBef>
                <a:spcPts val="0"/>
              </a:spcBef>
              <a:spcAft>
                <a:spcPts val="0"/>
              </a:spcAft>
              <a:buFont typeface="Arial" panose="020B0604020202020204" pitchFamily="34" charset="0"/>
              <a:buChar char="•"/>
              <a:defRPr/>
            </a:pPr>
            <a:r>
              <a:rPr lang="ro-RO" dirty="0"/>
              <a:t>îmbunătățirea condițiilor mediului de lucru (zgomot, vibrații, căldură/frig, iluminat, amenajarea spațiului de lucru) pentru a reduce impactul asupra stresului și sănătății psihice; </a:t>
            </a:r>
          </a:p>
          <a:p>
            <a:pPr marL="171450" indent="-171450" eaLnBrk="1" fontAlgn="auto" hangingPunct="1">
              <a:spcBef>
                <a:spcPts val="0"/>
              </a:spcBef>
              <a:spcAft>
                <a:spcPts val="0"/>
              </a:spcAft>
              <a:buFont typeface="Arial" panose="020B0604020202020204" pitchFamily="34" charset="0"/>
              <a:buChar char="•"/>
              <a:defRPr/>
            </a:pPr>
            <a:r>
              <a:rPr lang="ro-RO" dirty="0"/>
              <a:t>prevenirea accidentelor prin eliminarea factorilor organizaționali și psihosociali care stau la baza comportamentelor riscante și a neatenției; </a:t>
            </a:r>
          </a:p>
          <a:p>
            <a:pPr marL="171450" indent="-171450" eaLnBrk="1" fontAlgn="auto" hangingPunct="1">
              <a:spcBef>
                <a:spcPts val="0"/>
              </a:spcBef>
              <a:spcAft>
                <a:spcPts val="0"/>
              </a:spcAft>
              <a:buFont typeface="Arial" panose="020B0604020202020204" pitchFamily="34" charset="0"/>
              <a:buChar char="•"/>
              <a:defRPr/>
            </a:pPr>
            <a:r>
              <a:rPr lang="ro-RO" dirty="0"/>
              <a:t>concentrarea asupra sectoarelor cu risc mare și asupra grupurilor vulnerabile, printre care se numără întreprinderile mijlocii, construcțiile, agricultura și lucrătorii cu locuri de muncă precare sau solicitante din punct de vedere fizic. </a:t>
            </a:r>
          </a:p>
          <a:p>
            <a:pPr eaLnBrk="1" fontAlgn="auto" hangingPunct="1">
              <a:spcBef>
                <a:spcPts val="0"/>
              </a:spcBef>
              <a:spcAft>
                <a:spcPts val="0"/>
              </a:spcAft>
              <a:defRPr/>
            </a:pPr>
            <a:endParaRPr lang="en-GB" dirty="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440B65-B00C-4A60-B59E-F5077B56F905}" type="slidenum">
              <a:rPr lang="en-GB">
                <a:cs typeface="Arial" charset="0"/>
              </a:rPr>
              <a:pPr fontAlgn="base">
                <a:spcBef>
                  <a:spcPct val="0"/>
                </a:spcBef>
                <a:spcAft>
                  <a:spcPct val="0"/>
                </a:spcAft>
                <a:defRPr/>
              </a:pPr>
              <a:t>19</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Sectorul sănătății și asistenței sociale are un rol major în societatea europeană atât din punctul de vedere al sănătății și stării de bine în general, cât și pentru economie în ansamblu.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Sectorul sănătății și asistenței sociale este un generator important de locuri de muncă în economia UE.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Potrivit statisticilor LFS ale Eurostat, peste 21,5 milioane de persoane lucrau în acest sector (NACE Q) în 2022. Majoritatea acestor lucrători își desfășoară activitatea în subsectorul sănătății, în care lucrează aproximativ 12,5 milioane de angajați.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Ocuparea forței de muncă în sectorul sănătății și asistenței sociale a crescut constant în ultimii 10 ani, tendință observată în toate subsectoarele. Sectorul oferă 11 % din totalul locurilor de muncă existente în economie.</a:t>
            </a:r>
            <a:r>
              <a:rPr lang="ro-RO">
                <a:highlight>
                  <a:srgbClr val="FFFF00"/>
                </a:highlight>
                <a:ea typeface="+mn-lt"/>
              </a:rPr>
              <a:t>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a:t>Sectorul sănătății și asistenței sociale cuprinde diverse activități, cum ar fi: </a:t>
            </a:r>
          </a:p>
          <a:p>
            <a:pPr marL="171450" indent="-171450" eaLnBrk="1" fontAlgn="auto" hangingPunct="1">
              <a:spcBef>
                <a:spcPts val="0"/>
              </a:spcBef>
              <a:spcAft>
                <a:spcPts val="0"/>
              </a:spcAft>
              <a:buFont typeface="Arial" panose="020B0604020202020204" pitchFamily="34" charset="0"/>
              <a:buChar char="•"/>
              <a:defRPr/>
            </a:pPr>
            <a:r>
              <a:rPr lang="ro-RO">
                <a:ea typeface="+mn-lt"/>
              </a:rPr>
              <a:t>asistență medicală în spitale, clinici, cabinete medicale sau stomatologice, de exemplu;</a:t>
            </a:r>
          </a:p>
          <a:p>
            <a:pPr marL="171450" indent="-171450" eaLnBrk="1" fontAlgn="auto" hangingPunct="1">
              <a:spcBef>
                <a:spcPts val="0"/>
              </a:spcBef>
              <a:spcAft>
                <a:spcPts val="0"/>
              </a:spcAft>
              <a:buFont typeface="Arial" panose="020B0604020202020204" pitchFamily="34" charset="0"/>
              <a:buChar char="•"/>
              <a:defRPr/>
            </a:pPr>
            <a:r>
              <a:rPr lang="ro-RO">
                <a:ea typeface="+mn-lt"/>
              </a:rPr>
              <a:t>îngrijire rezidențială pentru persoane vârstnice, persoane cu dizabilități și pacienți cu probleme de sănătate psihică în centre rezidențiale și în cămine; și</a:t>
            </a:r>
          </a:p>
          <a:p>
            <a:pPr marL="171450" indent="-171450" eaLnBrk="1" fontAlgn="auto" hangingPunct="1">
              <a:spcBef>
                <a:spcPts val="0"/>
              </a:spcBef>
              <a:spcAft>
                <a:spcPts val="0"/>
              </a:spcAft>
              <a:buFont typeface="Arial" panose="020B0604020202020204" pitchFamily="34" charset="0"/>
              <a:buChar char="•"/>
              <a:defRPr/>
            </a:pPr>
            <a:r>
              <a:rPr lang="ro-RO">
                <a:ea typeface="+mn-lt"/>
              </a:rPr>
              <a:t>asistență socială (de exemplu îngrijire la domiciliu, îngrijirea vârstnicilor, a persoanelor cu dizabilități și a copiilor).</a:t>
            </a:r>
          </a:p>
          <a:p>
            <a:pPr marL="171450" indent="-171450" eaLnBrk="1" fontAlgn="auto" hangingPunct="1">
              <a:spcBef>
                <a:spcPts val="0"/>
              </a:spcBef>
              <a:spcAft>
                <a:spcPts val="0"/>
              </a:spcAft>
              <a:buFont typeface="Arial" panose="020B0604020202020204" pitchFamily="34" charset="0"/>
              <a:buChar char="•"/>
              <a:defRPr/>
            </a:pPr>
            <a:endParaRPr lang="en-US" dirty="0"/>
          </a:p>
          <a:p>
            <a:pPr eaLnBrk="1" fontAlgn="auto" hangingPunct="1">
              <a:spcBef>
                <a:spcPts val="0"/>
              </a:spcBef>
              <a:spcAft>
                <a:spcPts val="0"/>
              </a:spcAft>
              <a:defRPr/>
            </a:pPr>
            <a:r>
              <a:rPr lang="ro-RO" b="1">
                <a:ea typeface="+mn-lt"/>
              </a:rPr>
              <a:t>31 % din lucrătorii din domeniul sănătății și al asistenței sociale au declarat că suferă de stres, depresie sau anxietate cauzată sau agravată de muncă – un procent care depășește media europeană în toate sectoarele (Pulsul SSM 2025). </a:t>
            </a:r>
            <a:r>
              <a:rPr lang="ro-RO"/>
              <a:t>Date disponibile la adresa: </a:t>
            </a:r>
            <a:r>
              <a:rPr lang="ro-RO" u="sng">
                <a:hlinkClick r:id="rId3"/>
              </a:rPr>
              <a:t>OSH-pulse-2025-climate-digital-change_EN.pdf</a:t>
            </a:r>
            <a:r>
              <a:rPr lang="ro-RO"/>
              <a:t>, p. 56.</a:t>
            </a:r>
            <a:r>
              <a:rPr lang="ro-RO" b="1">
                <a:ea typeface="+mn-lt"/>
              </a:rPr>
              <a:t> </a:t>
            </a:r>
            <a:r>
              <a:rPr lang="ro-RO"/>
              <a:t/>
            </a:r>
            <a:br>
              <a:rPr lang="ro-RO"/>
            </a:br>
            <a:endParaRPr lang="ro-RO"/>
          </a:p>
          <a:p>
            <a:pPr eaLnBrk="1" fontAlgn="auto" hangingPunct="1">
              <a:spcBef>
                <a:spcPts val="0"/>
              </a:spcBef>
              <a:spcAft>
                <a:spcPts val="0"/>
              </a:spcAft>
              <a:defRPr/>
            </a:pPr>
            <a:r>
              <a:rPr lang="ro-RO" b="1"/>
              <a:t>Sursa: </a:t>
            </a:r>
            <a:r>
              <a:rPr lang="ro-RO"/>
              <a:t>https://osha.europa.eu/sites/default/files/documents/HeSCare-OSH-Figures_EN.pdf (raport privind SSM în domeniul asistenței medicale, în cifre)</a:t>
            </a:r>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1098AA-8095-4189-9B53-60F0B355561E}" type="slidenum">
              <a:rPr lang="en-GB">
                <a:cs typeface="Arial" charset="0"/>
              </a:rPr>
              <a:pPr fontAlgn="base">
                <a:spcBef>
                  <a:spcPct val="0"/>
                </a:spcBef>
                <a:spcAft>
                  <a:spcPct val="0"/>
                </a:spcAft>
                <a:defRPr/>
              </a:pPr>
              <a:t>20</a:t>
            </a:fld>
            <a:endParaRPr lang="en-GB">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Graficul prezentat aici arată date comparative privind riscurile psihosociale întâlnite în activitățile din domeniul sănătății umane și al asistenței sociale (sectorul sănătății și asistenței sociale) și în totalitatea sectoarelor din țările membre UE-27.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a:t>Riscurile psihosociale prezentate sunt: </a:t>
            </a:r>
          </a:p>
          <a:p>
            <a:pPr marL="171450" indent="-171450" eaLnBrk="1" fontAlgn="auto" hangingPunct="1">
              <a:spcBef>
                <a:spcPts val="0"/>
              </a:spcBef>
              <a:spcAft>
                <a:spcPts val="0"/>
              </a:spcAft>
              <a:buFont typeface="Arial" panose="020B0604020202020204" pitchFamily="34" charset="0"/>
              <a:buChar char="•"/>
              <a:defRPr/>
            </a:pPr>
            <a:r>
              <a:rPr lang="ro-RO"/>
              <a:t>lucrul cu clienți, pacienți, elevi etc.; </a:t>
            </a:r>
          </a:p>
          <a:p>
            <a:pPr marL="171450" indent="-171450" eaLnBrk="1" fontAlgn="auto" hangingPunct="1">
              <a:spcBef>
                <a:spcPts val="0"/>
              </a:spcBef>
              <a:spcAft>
                <a:spcPts val="0"/>
              </a:spcAft>
              <a:buFont typeface="Arial" panose="020B0604020202020204" pitchFamily="34" charset="0"/>
              <a:buChar char="•"/>
              <a:defRPr/>
            </a:pPr>
            <a:r>
              <a:rPr lang="ro-RO"/>
              <a:t>presiunea timpului; </a:t>
            </a:r>
          </a:p>
          <a:p>
            <a:pPr marL="171450" indent="-171450" eaLnBrk="1" fontAlgn="auto" hangingPunct="1">
              <a:spcBef>
                <a:spcPts val="0"/>
              </a:spcBef>
              <a:spcAft>
                <a:spcPts val="0"/>
              </a:spcAft>
              <a:buFont typeface="Arial" panose="020B0604020202020204" pitchFamily="34" charset="0"/>
              <a:buChar char="•"/>
              <a:defRPr/>
            </a:pPr>
            <a:r>
              <a:rPr lang="ro-RO"/>
              <a:t>comunicarea sau cooperarea deficitară în cadrul organizațiilor; </a:t>
            </a:r>
          </a:p>
          <a:p>
            <a:pPr marL="171450" indent="-171450" eaLnBrk="1" fontAlgn="auto" hangingPunct="1">
              <a:spcBef>
                <a:spcPts val="0"/>
              </a:spcBef>
              <a:spcAft>
                <a:spcPts val="0"/>
              </a:spcAft>
              <a:buFont typeface="Arial" panose="020B0604020202020204" pitchFamily="34" charset="0"/>
              <a:buChar char="•"/>
              <a:defRPr/>
            </a:pPr>
            <a:r>
              <a:rPr lang="ro-RO"/>
              <a:t>programul de lucru prelungit sau neregulat; </a:t>
            </a:r>
          </a:p>
          <a:p>
            <a:pPr marL="171450" indent="-171450" eaLnBrk="1" fontAlgn="auto" hangingPunct="1">
              <a:spcBef>
                <a:spcPts val="0"/>
              </a:spcBef>
              <a:spcAft>
                <a:spcPts val="0"/>
              </a:spcAft>
              <a:buFont typeface="Arial" panose="020B0604020202020204" pitchFamily="34" charset="0"/>
              <a:buChar char="•"/>
              <a:defRPr/>
            </a:pPr>
            <a:r>
              <a:rPr lang="ro-RO"/>
              <a:t>teama de pierdere a locului de muncă.  </a:t>
            </a:r>
          </a:p>
          <a:p>
            <a:pPr marL="171450" indent="-171450" eaLnBrk="1" fontAlgn="auto" hangingPunct="1">
              <a:spcBef>
                <a:spcPts val="0"/>
              </a:spcBef>
              <a:spcAft>
                <a:spcPts val="0"/>
              </a:spcAft>
              <a:buFont typeface="Arial" panose="020B0604020202020204" pitchFamily="34" charset="0"/>
              <a:buChar char="•"/>
              <a:defRPr/>
            </a:pPr>
            <a:endParaRPr lang="fr-FR" dirty="0"/>
          </a:p>
          <a:p>
            <a:pPr marL="171450" indent="-171450" eaLnBrk="1" fontAlgn="auto" hangingPunct="1">
              <a:spcBef>
                <a:spcPts val="0"/>
              </a:spcBef>
              <a:spcAft>
                <a:spcPts val="0"/>
              </a:spcAft>
              <a:buFont typeface="Arial" panose="020B0604020202020204" pitchFamily="34" charset="0"/>
              <a:buChar char="•"/>
              <a:defRPr/>
            </a:pPr>
            <a:endParaRPr lang="fr-FR" dirty="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55A8FB-EC2B-44AA-9016-2A9E47A278F0}" type="slidenum">
              <a:rPr lang="en-GB">
                <a:cs typeface="Arial" charset="0"/>
              </a:rPr>
              <a:pPr fontAlgn="base">
                <a:spcBef>
                  <a:spcPct val="0"/>
                </a:spcBef>
                <a:spcAft>
                  <a:spcPct val="0"/>
                </a:spcAft>
                <a:defRPr/>
              </a:pPr>
              <a:t>21</a:t>
            </a:fld>
            <a:endParaRPr lang="en-GB">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Acest diapozitiv se concentrează pe soluții specifice pentru sectorul sănătății și asistenței sociale, punând accentul pe abordările preventive prezentate în cadrul domeniului prioritar 1 (vezi diapozitivele 11-14) care pot fi aplicate și în acest context. </a:t>
            </a:r>
          </a:p>
          <a:p>
            <a:pPr eaLnBrk="1" fontAlgn="auto" hangingPunct="1">
              <a:spcBef>
                <a:spcPts val="0"/>
              </a:spcBef>
              <a:spcAft>
                <a:spcPts val="0"/>
              </a:spcAft>
              <a:defRPr/>
            </a:pPr>
            <a:r>
              <a:rPr lang="ro-RO"/>
              <a:t>În plus, sectorul sănătății și asistenței sociale se confruntă cu provocări specifice care necesită soluții specifice; de exemplu: </a:t>
            </a:r>
          </a:p>
          <a:p>
            <a:pPr marL="285750" indent="-285750" eaLnBrk="1" fontAlgn="auto" hangingPunct="1">
              <a:spcBef>
                <a:spcPts val="0"/>
              </a:spcBef>
              <a:spcAft>
                <a:spcPts val="0"/>
              </a:spcAft>
              <a:buFont typeface="Arial"/>
              <a:buChar char="•"/>
              <a:defRPr/>
            </a:pPr>
            <a:r>
              <a:rPr lang="ro-RO"/>
              <a:t>este esențial ca în practicile generale de gestionare a riscurilor să fie integrată o </a:t>
            </a:r>
            <a:r>
              <a:rPr lang="ro-RO" b="1"/>
              <a:t>evaluare regulată a riscurilor prezentate de factorii de risc psihosocial</a:t>
            </a:r>
            <a:r>
              <a:rPr lang="ro-RO"/>
              <a:t>;</a:t>
            </a:r>
          </a:p>
          <a:p>
            <a:pPr marL="285750" indent="-285750" eaLnBrk="1" fontAlgn="auto" hangingPunct="1">
              <a:spcBef>
                <a:spcPts val="0"/>
              </a:spcBef>
              <a:spcAft>
                <a:spcPts val="0"/>
              </a:spcAft>
              <a:buFont typeface="Arial"/>
              <a:buChar char="•"/>
              <a:defRPr/>
            </a:pPr>
            <a:r>
              <a:rPr lang="ro-RO"/>
              <a:t>crearea </a:t>
            </a:r>
            <a:r>
              <a:rPr lang="ro-RO" b="1"/>
              <a:t>unui mediu de muncă prielnic </a:t>
            </a:r>
            <a:r>
              <a:rPr lang="ro-RO"/>
              <a:t>pentru ca intervențiile de prevenire și reducere a riscurilor psihosociale (de exemplu, prin grupuri de sprijin reciproc între colegi) să fie încununate de succes;</a:t>
            </a:r>
          </a:p>
          <a:p>
            <a:pPr marL="285750" indent="-285750" eaLnBrk="1" fontAlgn="auto" hangingPunct="1">
              <a:spcBef>
                <a:spcPts val="0"/>
              </a:spcBef>
              <a:spcAft>
                <a:spcPts val="0"/>
              </a:spcAft>
              <a:buFont typeface="Arial"/>
              <a:buChar char="•"/>
              <a:defRPr/>
            </a:pPr>
            <a:r>
              <a:rPr lang="ro-RO"/>
              <a:t>asigurarea </a:t>
            </a:r>
            <a:r>
              <a:rPr lang="ro-RO" b="1"/>
              <a:t>unui nivel adecvat de personal </a:t>
            </a:r>
            <a:r>
              <a:rPr lang="ro-RO"/>
              <a:t>pentru a gestiona volumul de muncă și a reduce raportul dintre numărul pacienților și cel al profesioniștilor;</a:t>
            </a:r>
          </a:p>
          <a:p>
            <a:pPr marL="285750" indent="-285750" eaLnBrk="1" fontAlgn="auto" hangingPunct="1">
              <a:spcBef>
                <a:spcPts val="0"/>
              </a:spcBef>
              <a:spcAft>
                <a:spcPts val="0"/>
              </a:spcAft>
              <a:buFont typeface="Arial"/>
              <a:buChar char="•"/>
              <a:defRPr/>
            </a:pPr>
            <a:r>
              <a:rPr lang="ro-RO"/>
              <a:t>promovarea </a:t>
            </a:r>
            <a:r>
              <a:rPr lang="ro-RO" b="1"/>
              <a:t>autonomiei muncii </a:t>
            </a:r>
            <a:r>
              <a:rPr lang="ro-RO"/>
              <a:t>printr-un mai mare control al lucrătorilor asupra programului și proceselor de luare a deciziilor;</a:t>
            </a:r>
          </a:p>
          <a:p>
            <a:pPr marL="285750" indent="-285750" eaLnBrk="1" fontAlgn="auto" hangingPunct="1">
              <a:spcBef>
                <a:spcPts val="0"/>
              </a:spcBef>
              <a:spcAft>
                <a:spcPts val="0"/>
              </a:spcAft>
              <a:buFont typeface="Arial"/>
              <a:buChar char="•"/>
              <a:defRPr/>
            </a:pPr>
            <a:r>
              <a:rPr lang="ro-RO"/>
              <a:t>asigurarea </a:t>
            </a:r>
            <a:r>
              <a:rPr lang="ro-RO" b="1"/>
              <a:t>remunerării echitabile și recunoașterea eforturilor lucrătorilor </a:t>
            </a:r>
            <a:r>
              <a:rPr lang="ro-RO"/>
              <a:t>sunt esențiale pentru satisfacția profesională și sănătatea psihică;</a:t>
            </a:r>
          </a:p>
          <a:p>
            <a:pPr marL="285750" indent="-285750" eaLnBrk="1" fontAlgn="auto" hangingPunct="1">
              <a:spcBef>
                <a:spcPts val="0"/>
              </a:spcBef>
              <a:spcAft>
                <a:spcPts val="0"/>
              </a:spcAft>
              <a:buFont typeface="Arial"/>
              <a:buChar char="•"/>
              <a:defRPr/>
            </a:pPr>
            <a:r>
              <a:rPr lang="ro-RO" b="1"/>
              <a:t>furnizarea de informații, sensibilizarea și formarea cu privire la riscurile psihosociale </a:t>
            </a:r>
            <a:r>
              <a:rPr lang="ro-RO"/>
              <a:t>și la problemele de sănătate psihică;</a:t>
            </a:r>
          </a:p>
          <a:p>
            <a:pPr marL="285750" indent="-285750" eaLnBrk="1" fontAlgn="auto" hangingPunct="1">
              <a:spcBef>
                <a:spcPts val="0"/>
              </a:spcBef>
              <a:spcAft>
                <a:spcPts val="0"/>
              </a:spcAft>
              <a:buFont typeface="Arial"/>
              <a:buChar char="•"/>
              <a:defRPr/>
            </a:pPr>
            <a:r>
              <a:rPr lang="ro-RO" b="1"/>
              <a:t>implementarea unor inițiative de reglementare</a:t>
            </a:r>
            <a:r>
              <a:rPr lang="ro-RO"/>
              <a:t>, cum ar fi acte legislative, politici neobligatorii sau voluntare elaborate de organizații internaționale, europene și naționale pentru a preveni, gestiona și aborda riscurile psihosociale. </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FBEA0C-38B5-4E84-A2C6-24B903AB7944}" type="slidenum">
              <a:rPr lang="en-GB">
                <a:cs typeface="Arial" charset="0"/>
              </a:rPr>
              <a:pPr fontAlgn="base">
                <a:spcBef>
                  <a:spcPct val="0"/>
                </a:spcBef>
                <a:spcAft>
                  <a:spcPct val="0"/>
                </a:spcAft>
                <a:defRPr/>
              </a:pPr>
              <a:t>22</a:t>
            </a:fld>
            <a:endParaRPr lang="en-GB">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Adaptarea locurilor de muncă poate fi o soluție, de exemplu prin: </a:t>
            </a:r>
          </a:p>
          <a:p>
            <a:pPr marL="171450" indent="-171450" eaLnBrk="1" fontAlgn="auto" hangingPunct="1">
              <a:spcBef>
                <a:spcPts val="0"/>
              </a:spcBef>
              <a:spcAft>
                <a:spcPts val="0"/>
              </a:spcAft>
              <a:buFont typeface="Arial" panose="020B0604020202020204" pitchFamily="34" charset="0"/>
              <a:buChar char="•"/>
              <a:defRPr/>
            </a:pPr>
            <a:r>
              <a:rPr lang="ro-RO"/>
              <a:t>asigurarea de spații de lucru mai liniștite și reducerea distragerilor; </a:t>
            </a:r>
          </a:p>
          <a:p>
            <a:pPr marL="171450" indent="-171450" eaLnBrk="1" fontAlgn="auto" hangingPunct="1">
              <a:spcBef>
                <a:spcPts val="0"/>
              </a:spcBef>
              <a:spcAft>
                <a:spcPts val="0"/>
              </a:spcAft>
              <a:buFont typeface="Arial" panose="020B0604020202020204" pitchFamily="34" charset="0"/>
              <a:buChar char="•"/>
              <a:defRPr/>
            </a:pPr>
            <a:r>
              <a:rPr lang="ro-RO"/>
              <a:t>adaptarea temporară a sarcinilor de muncă; </a:t>
            </a:r>
          </a:p>
          <a:p>
            <a:pPr marL="171450" indent="-171450" eaLnBrk="1" fontAlgn="auto" hangingPunct="1">
              <a:spcBef>
                <a:spcPts val="0"/>
              </a:spcBef>
              <a:spcAft>
                <a:spcPts val="0"/>
              </a:spcAft>
              <a:buFont typeface="Arial" panose="020B0604020202020204" pitchFamily="34" charset="0"/>
              <a:buChar char="•"/>
              <a:defRPr/>
            </a:pPr>
            <a:r>
              <a:rPr lang="ro-RO"/>
              <a:t>măsuri pe termen lung pentru un program de lucru flexibil;</a:t>
            </a:r>
          </a:p>
          <a:p>
            <a:pPr marL="171450" indent="-171450" eaLnBrk="1" fontAlgn="auto" hangingPunct="1">
              <a:spcBef>
                <a:spcPts val="0"/>
              </a:spcBef>
              <a:spcAft>
                <a:spcPts val="0"/>
              </a:spcAft>
              <a:buFont typeface="Arial" panose="020B0604020202020204" pitchFamily="34" charset="0"/>
              <a:buChar char="•"/>
              <a:defRPr/>
            </a:pPr>
            <a:r>
              <a:rPr lang="ro-RO"/>
              <a:t>telemuncă.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t>Chiar dacă problemele de sănătate psihică pot să nu aibă legătură cu munca, un mediu de lucru prielnic și incluziv poate conta enorm.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a:t>Unii lucrători, printre care persoanele neurodivergente, pot întâmpina obstacole în medii de lucru standard.</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b="1">
                <a:solidFill>
                  <a:srgbClr val="003399"/>
                </a:solidFill>
              </a:rPr>
              <a:t>Aproape 50 % </a:t>
            </a:r>
            <a:r>
              <a:rPr lang="ro-RO" b="1">
                <a:solidFill>
                  <a:schemeClr val="accent1"/>
                </a:solidFill>
              </a:rPr>
              <a:t>din populația UE declară că a resimțit o problemă emoțională sau psihosocială, de exemplu stări de depresie sau anxietate, în ultimele douăsprezece luni.</a:t>
            </a:r>
          </a:p>
          <a:p>
            <a:pPr eaLnBrk="1" fontAlgn="auto" hangingPunct="1">
              <a:spcBef>
                <a:spcPts val="0"/>
              </a:spcBef>
              <a:spcAft>
                <a:spcPts val="0"/>
              </a:spcAft>
              <a:defRPr/>
            </a:pPr>
            <a:endParaRPr lang="en-GB" dirty="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3A53E3-153E-44BE-BB67-4A9873E3EB31}" type="slidenum">
              <a:rPr lang="en-GB">
                <a:cs typeface="Arial" charset="0"/>
              </a:rPr>
              <a:pPr fontAlgn="base">
                <a:spcBef>
                  <a:spcPct val="0"/>
                </a:spcBef>
                <a:spcAft>
                  <a:spcPct val="0"/>
                </a:spcAft>
                <a:defRPr/>
              </a:pPr>
              <a:t>23</a:t>
            </a:fld>
            <a:endParaRPr lang="en-GB">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Eurobarometru 2023: </a:t>
            </a:r>
            <a:r>
              <a:rPr lang="ro-RO">
                <a:hlinkClick r:id="rId3"/>
              </a:rPr>
              <a:t>Sănătatea psihică - octombrie 2023 - sondaj Eurobarometru</a:t>
            </a:r>
          </a:p>
          <a:p>
            <a:pPr eaLnBrk="1" hangingPunct="1">
              <a:spcBef>
                <a:spcPct val="0"/>
              </a:spcBef>
            </a:pPr>
            <a:endParaRPr lang="en-GB"/>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BBAC18-9A5D-477A-AFB8-1C349EE89171}" type="slidenum">
              <a:rPr lang="en-GB">
                <a:cs typeface="Arial" charset="0"/>
              </a:rPr>
              <a:pPr fontAlgn="base">
                <a:spcBef>
                  <a:spcPct val="0"/>
                </a:spcBef>
                <a:spcAft>
                  <a:spcPct val="0"/>
                </a:spcAft>
                <a:defRPr/>
              </a:pPr>
              <a:t>24</a:t>
            </a:fld>
            <a:endParaRPr lang="en-GB">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ea typeface="+mn-lt"/>
              </a:rPr>
              <a:t>Transpuneți conceptele complexe în sfaturi clare, care pot fi puse în practică</a:t>
            </a:r>
            <a:r>
              <a:rPr lang="ro-RO">
                <a:ea typeface="+mn-lt"/>
              </a:rPr>
              <a:t>
</a:t>
            </a:r>
            <a:br>
              <a:rPr lang="ro-RO">
                <a:ea typeface="+mn-lt"/>
              </a:rPr>
            </a:br>
            <a:r>
              <a:rPr lang="ro-RO">
                <a:ea typeface="+mn-lt"/>
              </a:rPr>
              <a:t>Din rolul dumneavoastră de intermediari, puteți avea o contribuție majoră prin simplificarea lucrurilor. Riscurile psihosociale și sănătatea psihică pot părea noțiuni abstracte sau sensibile, de aceea este esențial să fie transpuse în pași concreți și în instrucțiuni ușor de înțeles. Când le oferiți exemple de bune practici și ghiduri clare pas cu pas, ajutați locurile de muncă să înțeleagă că intervențiile pot avea un impact real.</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Încurajați locurile de muncă să creeze medii prielnice, protejând în același timp confidențialitatea</a:t>
            </a:r>
            <a:r>
              <a:rPr lang="ro-RO">
                <a:ea typeface="+mn-lt"/>
              </a:rPr>
              <a:t>
</a:t>
            </a:r>
            <a:br>
              <a:rPr lang="ro-RO">
                <a:ea typeface="+mn-lt"/>
              </a:rPr>
            </a:br>
            <a:r>
              <a:rPr lang="ro-RO">
                <a:ea typeface="+mn-lt"/>
              </a:rPr>
              <a:t>Este important să se găsească un echilibru corect. Nimeni nu se așteaptă ca angajatorii să rezolve probleme personale, dar implicarea lor în crearea unui mediu de lucru prielnic poate fi benefică pentru ambele părți. Aceasta înseamnă cultivarea respectului, a înțelegerii și a flexibilității, menținând în același timp limitele adecvate și păstrând confidențialitatea.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Promovați formule de lucru flexibile și accesul la servicii de sprijin</a:t>
            </a:r>
            <a:r>
              <a:rPr lang="ro-RO">
                <a:ea typeface="+mn-lt"/>
              </a:rPr>
              <a:t>
</a:t>
            </a:r>
            <a:br>
              <a:rPr lang="ro-RO">
                <a:ea typeface="+mn-lt"/>
              </a:rPr>
            </a:br>
            <a:r>
              <a:rPr lang="ro-RO">
                <a:ea typeface="+mn-lt"/>
              </a:rPr>
              <a:t>Prin evidențierea plusului de valoare adus de soluții practice cum ar fi programul de lucru flexibil, ajustările temporare sau accesul la servicii de sprijin pentru salariați, puteți contura o perspectivă a lucrurilor care trebuie făcute. Aceste măsuri pot avea un impact real atât în cazul stresului profesional, cât și în situațiile în care problemele personale afectează munca.</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Încurajați dialogul deschis și o cultură în care nu există stigmatizare</a:t>
            </a:r>
            <a:r>
              <a:rPr lang="ro-RO">
                <a:ea typeface="+mn-lt"/>
              </a:rPr>
              <a:t>
</a:t>
            </a:r>
            <a:br>
              <a:rPr lang="ro-RO">
                <a:ea typeface="+mn-lt"/>
              </a:rPr>
            </a:br>
            <a:r>
              <a:rPr lang="ro-RO">
                <a:ea typeface="+mn-lt"/>
              </a:rPr>
              <a:t>Este esențial să creați o cultură în care sănătatea psihică poate fi discutată deschis. Puteți realiza acest lucru promovând conștientizarea, participarea lucrătorilor și implicarea conducerii, ceea ce va contribui la reducerea stigmatizării și la normalizarea acestor discuții la locul de muncă. </a:t>
            </a:r>
          </a:p>
          <a:p>
            <a:pPr eaLnBrk="1" fontAlgn="auto" hangingPunct="1">
              <a:spcBef>
                <a:spcPts val="0"/>
              </a:spcBef>
              <a:spcAft>
                <a:spcPts val="0"/>
              </a:spcAft>
              <a:defRPr/>
            </a:pPr>
            <a:endParaRPr lang="en-GB" dirty="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0E449A-8EC5-4A2E-811B-C506684AB02E}" type="slidenum">
              <a:rPr lang="en-GB">
                <a:cs typeface="Arial" charset="0"/>
              </a:rPr>
              <a:pPr fontAlgn="base">
                <a:spcBef>
                  <a:spcPct val="0"/>
                </a:spcBef>
                <a:spcAft>
                  <a:spcPct val="0"/>
                </a:spcAft>
                <a:defRPr/>
              </a:pPr>
              <a:t>25</a:t>
            </a:fld>
            <a:endParaRPr lang="en-GB">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sz="1400">
                <a:solidFill>
                  <a:schemeClr val="accent1"/>
                </a:solidFill>
              </a:rPr>
              <a:t>Campania este desfășurată de EU-OSHA cu ajutorul unei rețele de parteneri din peste 30 de țări, din care fac parte:</a:t>
            </a:r>
          </a:p>
          <a:p>
            <a:pPr marL="742950" lvl="1" indent="-285750" eaLnBrk="1" fontAlgn="auto" hangingPunct="1">
              <a:spcBef>
                <a:spcPts val="0"/>
              </a:spcBef>
              <a:spcAft>
                <a:spcPts val="0"/>
              </a:spcAft>
              <a:buFont typeface="Arial" panose="020B0604020202020204" pitchFamily="34" charset="0"/>
              <a:buChar char="•"/>
              <a:defRPr/>
            </a:pPr>
            <a:r>
              <a:rPr lang="ro-RO" sz="1400" b="1"/>
              <a:t>punctele focale naționale</a:t>
            </a:r>
            <a:r>
              <a:rPr lang="ro-RO" sz="1400"/>
              <a:t>: organizațiile care coordonează campania la nivel național;</a:t>
            </a:r>
          </a:p>
          <a:p>
            <a:pPr marL="742950" lvl="1" indent="-285750" eaLnBrk="1" fontAlgn="auto" hangingPunct="1">
              <a:spcBef>
                <a:spcPts val="0"/>
              </a:spcBef>
              <a:spcAft>
                <a:spcPts val="0"/>
              </a:spcAft>
              <a:buFont typeface="Arial" panose="020B0604020202020204" pitchFamily="34" charset="0"/>
              <a:buChar char="•"/>
              <a:defRPr/>
            </a:pPr>
            <a:r>
              <a:rPr lang="ro-RO" sz="1400"/>
              <a:t>partenerii sociali europeni;</a:t>
            </a:r>
          </a:p>
          <a:p>
            <a:pPr marL="742950" lvl="1" indent="-285750" eaLnBrk="1" fontAlgn="auto" hangingPunct="1">
              <a:spcBef>
                <a:spcPts val="0"/>
              </a:spcBef>
              <a:spcAft>
                <a:spcPts val="0"/>
              </a:spcAft>
              <a:buFont typeface="Arial" panose="020B0604020202020204" pitchFamily="34" charset="0"/>
              <a:buChar char="•"/>
              <a:defRPr/>
            </a:pPr>
            <a:r>
              <a:rPr lang="ro-RO" sz="1400" b="1"/>
              <a:t>partenerii oficiali ai campaniei</a:t>
            </a:r>
            <a:r>
              <a:rPr lang="ro-RO" sz="1400"/>
              <a:t>: organizații publice și private din toată Europa;</a:t>
            </a:r>
          </a:p>
          <a:p>
            <a:pPr marL="742950" lvl="1" indent="-285750" eaLnBrk="1" fontAlgn="auto" hangingPunct="1">
              <a:spcBef>
                <a:spcPts val="0"/>
              </a:spcBef>
              <a:spcAft>
                <a:spcPts val="0"/>
              </a:spcAft>
              <a:buFont typeface="Arial" panose="020B0604020202020204" pitchFamily="34" charset="0"/>
              <a:buChar char="•"/>
              <a:defRPr/>
            </a:pPr>
            <a:r>
              <a:rPr lang="ro-RO" sz="1400" b="1"/>
              <a:t>partenerii OSHVET</a:t>
            </a:r>
            <a:r>
              <a:rPr lang="ro-RO" sz="1400"/>
              <a:t>: parteneri specializați în educație și formare profesională;</a:t>
            </a:r>
          </a:p>
          <a:p>
            <a:pPr marL="742950" lvl="1" indent="-285750" eaLnBrk="1" fontAlgn="auto" hangingPunct="1">
              <a:spcBef>
                <a:spcPts val="0"/>
              </a:spcBef>
              <a:spcAft>
                <a:spcPts val="0"/>
              </a:spcAft>
              <a:buFont typeface="Arial" panose="020B0604020202020204" pitchFamily="34" charset="0"/>
              <a:buChar char="•"/>
              <a:defRPr/>
            </a:pPr>
            <a:r>
              <a:rPr lang="ro-RO" sz="1400" b="1"/>
              <a:t>partenerii media</a:t>
            </a:r>
            <a:r>
              <a:rPr lang="ro-RO" sz="1400"/>
              <a:t>: instituțiile media din întreaga UE care promovează campania;</a:t>
            </a:r>
          </a:p>
          <a:p>
            <a:pPr marL="742950" lvl="1" indent="-285750" eaLnBrk="1" fontAlgn="auto" hangingPunct="1">
              <a:spcBef>
                <a:spcPts val="0"/>
              </a:spcBef>
              <a:spcAft>
                <a:spcPts val="0"/>
              </a:spcAft>
              <a:buFont typeface="Arial" panose="020B0604020202020204" pitchFamily="34" charset="0"/>
              <a:buChar char="•"/>
              <a:defRPr/>
            </a:pPr>
            <a:r>
              <a:rPr lang="ro-RO" sz="1400" b="1"/>
              <a:t>Rețeaua întreprinderilor europene</a:t>
            </a:r>
            <a:r>
              <a:rPr lang="ro-RO" sz="1400"/>
              <a:t>: rețea a Uniunii Europene care sprijină întreprinderile în domeniul securității și sănătății la locul de muncă;</a:t>
            </a:r>
          </a:p>
          <a:p>
            <a:pPr marL="742950" lvl="1" indent="-285750" eaLnBrk="1" fontAlgn="auto" hangingPunct="1">
              <a:spcBef>
                <a:spcPts val="0"/>
              </a:spcBef>
              <a:spcAft>
                <a:spcPts val="0"/>
              </a:spcAft>
              <a:buFont typeface="Arial" panose="020B0604020202020204" pitchFamily="34" charset="0"/>
              <a:buChar char="•"/>
              <a:defRPr/>
            </a:pPr>
            <a:r>
              <a:rPr lang="ro-RO" sz="1400"/>
              <a:t>instituțiile UE;</a:t>
            </a:r>
          </a:p>
          <a:p>
            <a:pPr marL="742950" lvl="1" indent="-285750" eaLnBrk="1" fontAlgn="auto" hangingPunct="1">
              <a:spcBef>
                <a:spcPts val="0"/>
              </a:spcBef>
              <a:spcAft>
                <a:spcPts val="0"/>
              </a:spcAft>
              <a:buFont typeface="Arial" panose="020B0604020202020204" pitchFamily="34" charset="0"/>
              <a:buChar char="•"/>
              <a:defRPr/>
            </a:pPr>
            <a:r>
              <a:rPr lang="ro-RO" sz="1400"/>
              <a:t>alte agenții ale UE.</a:t>
            </a:r>
          </a:p>
          <a:p>
            <a:pPr lvl="1" eaLnBrk="1" fontAlgn="auto" hangingPunct="1">
              <a:spcBef>
                <a:spcPts val="0"/>
              </a:spcBef>
              <a:spcAft>
                <a:spcPts val="0"/>
              </a:spcAft>
              <a:buFont typeface="Arial" panose="020B0604020202020204" pitchFamily="34" charset="0"/>
              <a:buNone/>
              <a:defRPr/>
            </a:pPr>
            <a:endParaRPr lang="en-GB" sz="1400" dirty="0"/>
          </a:p>
          <a:p>
            <a:pPr eaLnBrk="1" fontAlgn="auto" hangingPunct="1">
              <a:spcBef>
                <a:spcPts val="0"/>
              </a:spcBef>
              <a:spcAft>
                <a:spcPts val="0"/>
              </a:spcAft>
              <a:defRPr/>
            </a:pPr>
            <a:r>
              <a:rPr lang="ro-RO">
                <a:solidFill>
                  <a:schemeClr val="accent1"/>
                </a:solidFill>
              </a:rPr>
              <a:t>Partenerii acționează ca intermediari între EU-OSHA și forța de muncă din Europa, diseminând materialele și resursele campaniei la nivel național. Dăruirea și implicarea activă a partenerilor EU-OSHA impulsionează campania și garantează promovarea cu succes a mesajului acesteia în toată Europa, ajungând la întreprinderi de toate mărimile.</a:t>
            </a:r>
          </a:p>
          <a:p>
            <a:pPr eaLnBrk="1" fontAlgn="auto" hangingPunct="1">
              <a:spcBef>
                <a:spcPts val="0"/>
              </a:spcBef>
              <a:spcAft>
                <a:spcPts val="0"/>
              </a:spcAft>
              <a:defRPr/>
            </a:pPr>
            <a:endParaRPr lang="en-GB" dirty="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526434-5451-4142-BBAE-963D1AC9FC2C}" type="slidenum">
              <a:rPr lang="en-GB">
                <a:cs typeface="Arial" charset="0"/>
              </a:rPr>
              <a:pPr fontAlgn="base">
                <a:spcBef>
                  <a:spcPct val="0"/>
                </a:spcBef>
                <a:spcAft>
                  <a:spcPct val="0"/>
                </a:spcAft>
                <a:defRPr/>
              </a:pPr>
              <a:t>26</a:t>
            </a:fld>
            <a:endParaRPr lang="en-GB">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6AACE5-2FFF-4F40-BD07-E9AFD781101B}" type="slidenum">
              <a:rPr lang="en-GB">
                <a:cs typeface="Arial" charset="0"/>
              </a:rPr>
              <a:pPr fontAlgn="base">
                <a:spcBef>
                  <a:spcPct val="0"/>
                </a:spcBef>
                <a:spcAft>
                  <a:spcPct val="0"/>
                </a:spcAft>
                <a:defRPr/>
              </a:pPr>
              <a:t>28</a:t>
            </a:fld>
            <a:endParaRPr lang="en-GB">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Săptămâna europeană pentru securitate și sănătate în muncă </a:t>
            </a:r>
            <a:r>
              <a:rPr lang="ro-RO"/>
              <a:t>are loc</a:t>
            </a:r>
            <a:r>
              <a:rPr lang="ro-RO" b="1"/>
              <a:t> </a:t>
            </a:r>
            <a:r>
              <a:rPr lang="ro-RO"/>
              <a:t>în fiecare an, în luna octombrie (săptămâna 43), și oferă susținătorilor și partenerilor din toată Europa ocazia de a-și organiza propriul eveniment sau propria activitate cu scopul de a promova campania.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b="1"/>
              <a:t>Primiți-vă certificatul</a:t>
            </a:r>
            <a:r>
              <a:rPr lang="ro-RO"/>
              <a:t>: Obțineți o certificare a implicării dumneavoastră în campania „Locuri de muncă sănătoase” dacă planificați un eveniment sau o activitate.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b="1"/>
              <a:t>Premiile pentru bune practici</a:t>
            </a:r>
            <a:r>
              <a:rPr lang="ro-RO"/>
              <a:t> sunt o inițiativă organizată în cadrul fiecărei campanii, care celebrează organizațiile </a:t>
            </a:r>
            <a:r>
              <a:rPr lang="ro-RO">
                <a:ea typeface="+mn-lt"/>
              </a:rPr>
              <a:t>care au adus contribuții remarcabile și inovatoare la prevenirea și gestionarea riscurilor psihosociale la locul de muncă. Punctele focale naționale selectează câștigătorul național al Premiilor pentru bune practici, pe care îl nominalizează apoi în cadrul EU-OSHA.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Partenerii oficiali ai campaniei</a:t>
            </a:r>
            <a:r>
              <a:rPr lang="ro-RO"/>
              <a:t>: oferta de parteneriat oficial al campaniei este deschisă companiilor și organizațiilor europene și internaționale care s-au angajat să promoveze sănătatea psihică la locul de muncă și să prevină riscurile psihosociale în toată Europa. Ele trebuie să se implice activ. În schimbul implicării, partenerii oficiali ai campaniei câștigă vizibilitate, își pot promova știrile pe site-ul și în buletinul informativ al EU-OSHA și au posibilitatea de a-și extinde rețeaua. </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Partenerii media: </a:t>
            </a:r>
            <a:r>
              <a:rPr lang="ro-RO"/>
              <a:t>o</a:t>
            </a:r>
            <a:r>
              <a:rPr lang="ro-RO" b="1"/>
              <a:t> </a:t>
            </a:r>
            <a:r>
              <a:rPr lang="ro-RO"/>
              <a:t>rețea europeană exclusivistă de jurnaliști și editori care și-au luat angajamentul de a promova locuri de muncă sigure și sănătoase. Partenerii media beneficiază de acces timpuriu la conținut verificat care se poate transforma în știri, obțin o vizibilitate sporită în comunitatea securității și sănătății în muncă (SSM) și se află în legătură directă cu experții EU-OSHA și cu părți interesate din toată Europa.</a:t>
            </a:r>
          </a:p>
          <a:p>
            <a:pPr eaLnBrk="1" fontAlgn="auto" hangingPunct="1">
              <a:spcBef>
                <a:spcPts val="0"/>
              </a:spcBef>
              <a:spcAft>
                <a:spcPts val="0"/>
              </a:spcAft>
              <a:defRPr/>
            </a:pPr>
            <a:endParaRPr lang="en-GB" dirty="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6A15A-98C6-473C-8D26-C883C11D23A3}" type="slidenum">
              <a:rPr lang="en-GB">
                <a:cs typeface="Arial" charset="0"/>
              </a:rPr>
              <a:pPr fontAlgn="base">
                <a:spcBef>
                  <a:spcPct val="0"/>
                </a:spcBef>
                <a:spcAft>
                  <a:spcPct val="0"/>
                </a:spcAft>
                <a:defRPr/>
              </a:pPr>
              <a:t>29</a:t>
            </a:fld>
            <a:endParaRPr lang="en-GB">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75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F7B405-62B2-4190-BDD8-FF6D69CBABFE}" type="slidenum">
              <a:rPr lang="en-GB">
                <a:cs typeface="Arial" charset="0"/>
              </a:rPr>
              <a:pPr fontAlgn="base">
                <a:spcBef>
                  <a:spcPct val="0"/>
                </a:spcBef>
                <a:spcAft>
                  <a:spcPct val="0"/>
                </a:spcAft>
                <a:defRPr/>
              </a:pPr>
              <a:t>30</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14"/>
          <p:cNvPicPr>
            <a:picLocks noChangeAspect="1"/>
          </p:cNvPicPr>
          <p:nvPr/>
        </p:nvPicPr>
        <p:blipFill>
          <a:blip r:embed="rId2"/>
          <a:srcRect/>
          <a:stretch>
            <a:fillRect/>
          </a:stretch>
        </p:blipFill>
        <p:spPr bwMode="auto">
          <a:xfrm>
            <a:off x="11277600" y="25400"/>
            <a:ext cx="925513" cy="6937375"/>
          </a:xfrm>
          <a:prstGeom prst="rect">
            <a:avLst/>
          </a:prstGeom>
          <a:noFill/>
          <a:ln w="9525">
            <a:noFill/>
            <a:miter lim="800000"/>
            <a:headEnd/>
            <a:tailEnd/>
          </a:ln>
        </p:spPr>
      </p:pic>
      <p:pic>
        <p:nvPicPr>
          <p:cNvPr id="5" name="FONDO-PORTADA-PATRON-EUOSHA-2011-16-9.png"/>
          <p:cNvPicPr>
            <a:picLocks/>
          </p:cNvPicPr>
          <p:nvPr/>
        </p:nvPicPr>
        <p:blipFill>
          <a:blip r:embed="rId3"/>
          <a:srcRect/>
          <a:stretch>
            <a:fillRect/>
          </a:stretch>
        </p:blipFill>
        <p:spPr bwMode="auto">
          <a:xfrm>
            <a:off x="0" y="4763"/>
            <a:ext cx="12192000" cy="6853237"/>
          </a:xfrm>
          <a:prstGeom prst="rect">
            <a:avLst/>
          </a:prstGeom>
          <a:noFill/>
          <a:ln w="9525">
            <a:noFill/>
            <a:miter lim="800000"/>
            <a:headEnd/>
            <a:tailEnd/>
          </a:ln>
        </p:spPr>
      </p:pic>
      <p:sp>
        <p:nvSpPr>
          <p:cNvPr id="6" name="Slide Number Placeholder 9"/>
          <p:cNvSpPr txBox="1">
            <a:spLocks/>
          </p:cNvSpPr>
          <p:nvPr/>
        </p:nvSpPr>
        <p:spPr>
          <a:xfrm>
            <a:off x="11382375" y="6408738"/>
            <a:ext cx="812800"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a:p>
        </p:txBody>
      </p:sp>
      <p:sp>
        <p:nvSpPr>
          <p:cNvPr id="8" name="Textplatzhalter 2"/>
          <p:cNvSpPr txBox="1">
            <a:spLocks/>
          </p:cNvSpPr>
          <p:nvPr/>
        </p:nvSpPr>
        <p:spPr>
          <a:xfrm>
            <a:off x="601663" y="6423025"/>
            <a:ext cx="9918700" cy="327025"/>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endParaRPr lang="en-GB"/>
          </a:p>
        </p:txBody>
      </p:sp>
      <p:pic>
        <p:nvPicPr>
          <p:cNvPr id="9" name="Bild 4"/>
          <p:cNvPicPr>
            <a:picLocks noChangeAspect="1"/>
          </p:cNvPicPr>
          <p:nvPr/>
        </p:nvPicPr>
        <p:blipFill>
          <a:blip r:embed="rId4"/>
          <a:srcRect/>
          <a:stretch>
            <a:fillRect/>
          </a:stretch>
        </p:blipFill>
        <p:spPr bwMode="auto">
          <a:xfrm>
            <a:off x="2868613" y="6100763"/>
            <a:ext cx="5049837" cy="482600"/>
          </a:xfrm>
          <a:prstGeom prst="rect">
            <a:avLst/>
          </a:prstGeom>
          <a:noFill/>
          <a:ln w="9525">
            <a:noFill/>
            <a:miter lim="800000"/>
            <a:headEnd/>
            <a:tailEnd/>
          </a:ln>
        </p:spPr>
      </p:pic>
      <p:pic>
        <p:nvPicPr>
          <p:cNvPr id="11" name="imagen-portada-EUOSHA-2013-16-9.png"/>
          <p:cNvPicPr>
            <a:picLocks noChangeAspect="1"/>
          </p:cNvPicPr>
          <p:nvPr/>
        </p:nvPicPr>
        <p:blipFill>
          <a:blip r:embed="rId5"/>
          <a:srcRect/>
          <a:stretch>
            <a:fillRect/>
          </a:stretch>
        </p:blipFill>
        <p:spPr bwMode="auto">
          <a:xfrm>
            <a:off x="0" y="0"/>
            <a:ext cx="12192000" cy="3416300"/>
          </a:xfrm>
          <a:prstGeom prst="rect">
            <a:avLst/>
          </a:prstGeom>
          <a:noFill/>
          <a:ln w="9525">
            <a:noFill/>
            <a:miter lim="800000"/>
            <a:headEnd/>
            <a:tailEnd/>
          </a:ln>
        </p:spPr>
      </p:pic>
      <p:sp>
        <p:nvSpPr>
          <p:cNvPr id="2" name="Title 1"/>
          <p:cNvSpPr>
            <a:spLocks noGrp="1"/>
          </p:cNvSpPr>
          <p:nvPr>
            <p:ph type="title"/>
          </p:nvPr>
        </p:nvSpPr>
        <p:spPr>
          <a:xfrm>
            <a:off x="600000" y="3564000"/>
            <a:ext cx="10195200" cy="928800"/>
          </a:xfrm>
        </p:spPr>
        <p:txBody>
          <a:bodyPr lIns="0" tIns="0" rIns="0" bIns="0" anchor="t"/>
          <a:lstStyle>
            <a:lvl1pPr algn="l">
              <a:defRPr sz="3200" b="1" i="0" cap="none" baseline="0"/>
            </a:lvl1pPr>
          </a:lstStyle>
          <a:p>
            <a:r>
              <a:rPr lang="en-GB"/>
              <a:t>Click to edit Master title style</a:t>
            </a:r>
            <a:endParaRPr lang="en-US"/>
          </a:p>
        </p:txBody>
      </p:sp>
      <p:sp>
        <p:nvSpPr>
          <p:cNvPr id="13" name="Subtitle 2"/>
          <p:cNvSpPr>
            <a:spLocks noGrp="1"/>
          </p:cNvSpPr>
          <p:nvPr>
            <p:ph type="subTitle" idx="10"/>
          </p:nvPr>
        </p:nvSpPr>
        <p:spPr>
          <a:xfrm>
            <a:off x="600000" y="4626000"/>
            <a:ext cx="10195200" cy="675208"/>
          </a:xfrm>
        </p:spPr>
        <p:txBody>
          <a:bodyPr lIns="0" tIns="0" rIns="0" bIns="0">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2" name="Picture 11">
            <a:extLst>
              <a:ext uri="{FF2B5EF4-FFF2-40B4-BE49-F238E27FC236}">
                <a16:creationId xmlns:a16="http://schemas.microsoft.com/office/drawing/2014/main" xmlns="" id="{A9464EF2-01DC-1B78-B33C-88487A9136D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156031" y="5641829"/>
            <a:ext cx="1046163" cy="982358"/>
          </a:xfrm>
          <a:prstGeom prst="rect">
            <a:avLst/>
          </a:prstGeom>
        </p:spPr>
      </p:pic>
      <p:pic>
        <p:nvPicPr>
          <p:cNvPr id="15" name="Picture 14">
            <a:extLst>
              <a:ext uri="{FF2B5EF4-FFF2-40B4-BE49-F238E27FC236}">
                <a16:creationId xmlns:a16="http://schemas.microsoft.com/office/drawing/2014/main" xmlns="" id="{C29BDBA2-BE89-F967-7415-5F2368B26622}"/>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97002" y="6060162"/>
            <a:ext cx="2227313" cy="56952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12192000" cy="6861175"/>
          </a:xfrm>
          <a:prstGeom prst="rect">
            <a:avLst/>
          </a:prstGeom>
          <a:noFill/>
          <a:ln w="9525">
            <a:noFill/>
            <a:miter lim="800000"/>
            <a:headEnd/>
            <a:tailEnd/>
          </a:ln>
        </p:spPr>
      </p:pic>
      <p:sp>
        <p:nvSpPr>
          <p:cNvPr id="5" name="Slide Number Placeholder 9"/>
          <p:cNvSpPr txBox="1">
            <a:spLocks/>
          </p:cNvSpPr>
          <p:nvPr/>
        </p:nvSpPr>
        <p:spPr>
          <a:xfrm>
            <a:off x="11382375" y="6408738"/>
            <a:ext cx="812800"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a:p>
        </p:txBody>
      </p:sp>
      <p:sp>
        <p:nvSpPr>
          <p:cNvPr id="6" name="Textplatzhalter 2"/>
          <p:cNvSpPr txBox="1">
            <a:spLocks/>
          </p:cNvSpPr>
          <p:nvPr/>
        </p:nvSpPr>
        <p:spPr>
          <a:xfrm>
            <a:off x="601663" y="6423025"/>
            <a:ext cx="9918700" cy="327025"/>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a:t>.</a:t>
            </a:r>
          </a:p>
        </p:txBody>
      </p:sp>
      <p:pic>
        <p:nvPicPr>
          <p:cNvPr id="7" name="Bild 2"/>
          <p:cNvPicPr>
            <a:picLocks noChangeAspect="1"/>
          </p:cNvPicPr>
          <p:nvPr/>
        </p:nvPicPr>
        <p:blipFill>
          <a:blip r:embed="rId3"/>
          <a:srcRect/>
          <a:stretch>
            <a:fillRect/>
          </a:stretch>
        </p:blipFill>
        <p:spPr bwMode="auto">
          <a:xfrm>
            <a:off x="600075" y="6100763"/>
            <a:ext cx="1439863" cy="482600"/>
          </a:xfrm>
          <a:prstGeom prst="rect">
            <a:avLst/>
          </a:prstGeom>
          <a:noFill/>
          <a:ln w="9525">
            <a:noFill/>
            <a:miter lim="800000"/>
            <a:headEnd/>
            <a:tailEnd/>
          </a:ln>
        </p:spPr>
      </p:pic>
      <p:pic>
        <p:nvPicPr>
          <p:cNvPr id="8" name="Bild 4"/>
          <p:cNvPicPr>
            <a:picLocks noChangeAspect="1"/>
          </p:cNvPicPr>
          <p:nvPr/>
        </p:nvPicPr>
        <p:blipFill>
          <a:blip r:embed="rId4"/>
          <a:srcRect/>
          <a:stretch>
            <a:fillRect/>
          </a:stretch>
        </p:blipFill>
        <p:spPr bwMode="auto">
          <a:xfrm>
            <a:off x="2870200" y="6100763"/>
            <a:ext cx="5049838" cy="482600"/>
          </a:xfrm>
          <a:prstGeom prst="rect">
            <a:avLst/>
          </a:prstGeom>
          <a:noFill/>
          <a:ln w="9525">
            <a:noFill/>
            <a:miter lim="800000"/>
            <a:headEnd/>
            <a:tailEnd/>
          </a:ln>
        </p:spPr>
      </p:pic>
      <p:pic>
        <p:nvPicPr>
          <p:cNvPr id="9" name="Bild 5"/>
          <p:cNvPicPr>
            <a:picLocks noChangeAspect="1"/>
          </p:cNvPicPr>
          <p:nvPr/>
        </p:nvPicPr>
        <p:blipFill>
          <a:blip r:embed="rId5"/>
          <a:srcRect/>
          <a:stretch>
            <a:fillRect/>
          </a:stretch>
        </p:blipFill>
        <p:spPr bwMode="auto">
          <a:xfrm>
            <a:off x="10137775" y="5635625"/>
            <a:ext cx="1046163" cy="979488"/>
          </a:xfrm>
          <a:prstGeom prst="rect">
            <a:avLst/>
          </a:prstGeom>
          <a:noFill/>
          <a:ln w="9525">
            <a:noFill/>
            <a:miter lim="800000"/>
            <a:headEnd/>
            <a:tailEnd/>
          </a:ln>
        </p:spPr>
      </p:pic>
      <p:sp>
        <p:nvSpPr>
          <p:cNvPr id="2" name="Title 1"/>
          <p:cNvSpPr>
            <a:spLocks noGrp="1"/>
          </p:cNvSpPr>
          <p:nvPr>
            <p:ph type="ctrTitle"/>
          </p:nvPr>
        </p:nvSpPr>
        <p:spPr>
          <a:xfrm>
            <a:off x="600000" y="1360800"/>
            <a:ext cx="10195200" cy="1461600"/>
          </a:xfrm>
        </p:spPr>
        <p:txBody>
          <a:bodyPr lIns="0" tIns="0" rIns="0" bIns="0" anchor="t"/>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2" name="TextBox 8"/>
          <p:cNvSpPr txBox="1"/>
          <p:nvPr/>
        </p:nvSpPr>
        <p:spPr>
          <a:xfrm>
            <a:off x="600075" y="114300"/>
            <a:ext cx="5280025" cy="584200"/>
          </a:xfrm>
          <a:prstGeom prst="rect">
            <a:avLst/>
          </a:prstGeom>
          <a:noFill/>
        </p:spPr>
        <p:txBody>
          <a:bodyPr>
            <a:spAutoFit/>
          </a:bodyPr>
          <a:lstStyle/>
          <a:p>
            <a:pPr fontAlgn="auto">
              <a:spcBef>
                <a:spcPts val="0"/>
              </a:spcBef>
              <a:spcAft>
                <a:spcPts val="0"/>
              </a:spcAft>
              <a:defRPr/>
            </a:pPr>
            <a:r>
              <a:rPr lang="ro-RO" sz="3200" b="1">
                <a:solidFill>
                  <a:schemeClr val="tx2"/>
                </a:solidFill>
                <a:latin typeface="+mn-lt"/>
                <a:cs typeface="+mn-cs"/>
              </a:rPr>
              <a:t>VĂ MULȚUMIM!</a:t>
            </a:r>
          </a:p>
        </p:txBody>
      </p:sp>
      <p:sp>
        <p:nvSpPr>
          <p:cNvPr id="3" name="TextBox 1"/>
          <p:cNvSpPr txBox="1"/>
          <p:nvPr/>
        </p:nvSpPr>
        <p:spPr>
          <a:xfrm>
            <a:off x="2341563" y="2408238"/>
            <a:ext cx="8031162" cy="420687"/>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@EuropeanAgencyforSafetyandHealthatWork</a:t>
            </a:r>
          </a:p>
        </p:txBody>
      </p:sp>
      <p:sp>
        <p:nvSpPr>
          <p:cNvPr id="4" name="TextBox 9"/>
          <p:cNvSpPr txBox="1"/>
          <p:nvPr/>
        </p:nvSpPr>
        <p:spPr>
          <a:xfrm>
            <a:off x="2351088" y="3702050"/>
            <a:ext cx="5281612" cy="420688"/>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@EU_OSHA</a:t>
            </a:r>
          </a:p>
        </p:txBody>
      </p:sp>
      <p:sp>
        <p:nvSpPr>
          <p:cNvPr id="5" name="TextBox 10"/>
          <p:cNvSpPr txBox="1"/>
          <p:nvPr/>
        </p:nvSpPr>
        <p:spPr>
          <a:xfrm>
            <a:off x="2341563" y="1804988"/>
            <a:ext cx="9472612" cy="420687"/>
          </a:xfrm>
          <a:prstGeom prst="rect">
            <a:avLst/>
          </a:prstGeom>
          <a:noFill/>
        </p:spPr>
        <p:txBody>
          <a:bodyPr>
            <a:spAutoFit/>
          </a:bodyPr>
          <a:lstStyle/>
          <a:p>
            <a:pPr>
              <a:defRPr/>
            </a:pPr>
            <a:r>
              <a:rPr lang="ro-RO" sz="2100">
                <a:solidFill>
                  <a:schemeClr val="accent1"/>
                </a:solidFill>
              </a:rPr>
              <a:t>Agenția Europeană pentru Securitate și Sănătate în Muncă (EU-OSHA)</a:t>
            </a:r>
          </a:p>
        </p:txBody>
      </p:sp>
      <p:sp>
        <p:nvSpPr>
          <p:cNvPr id="6" name="TextBox 11"/>
          <p:cNvSpPr txBox="1"/>
          <p:nvPr/>
        </p:nvSpPr>
        <p:spPr>
          <a:xfrm>
            <a:off x="2373313" y="4302125"/>
            <a:ext cx="5280025" cy="420688"/>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EU_OSHA</a:t>
            </a:r>
          </a:p>
        </p:txBody>
      </p:sp>
      <p:pic>
        <p:nvPicPr>
          <p:cNvPr id="7" name="Graphic 12"/>
          <p:cNvPicPr>
            <a:picLocks noChangeAspect="1"/>
          </p:cNvPicPr>
          <p:nvPr/>
        </p:nvPicPr>
        <p:blipFill>
          <a:blip r:embed="rId2"/>
          <a:srcRect b="65732"/>
          <a:stretch>
            <a:fillRect/>
          </a:stretch>
        </p:blipFill>
        <p:spPr bwMode="auto">
          <a:xfrm>
            <a:off x="1774825" y="1787525"/>
            <a:ext cx="469900" cy="1162050"/>
          </a:xfrm>
          <a:prstGeom prst="rect">
            <a:avLst/>
          </a:prstGeom>
          <a:noFill/>
          <a:ln w="9525">
            <a:noFill/>
            <a:miter lim="800000"/>
            <a:headEnd/>
            <a:tailEnd/>
          </a:ln>
        </p:spPr>
      </p:pic>
      <p:sp>
        <p:nvSpPr>
          <p:cNvPr id="8" name="TextBox 13"/>
          <p:cNvSpPr txBox="1"/>
          <p:nvPr/>
        </p:nvSpPr>
        <p:spPr>
          <a:xfrm>
            <a:off x="2341563" y="3046413"/>
            <a:ext cx="5281612" cy="420687"/>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@osha.europa.eu</a:t>
            </a:r>
          </a:p>
        </p:txBody>
      </p:sp>
      <p:pic>
        <p:nvPicPr>
          <p:cNvPr id="9" name="Graphic 14"/>
          <p:cNvPicPr>
            <a:picLocks noChangeAspect="1"/>
          </p:cNvPicPr>
          <p:nvPr/>
        </p:nvPicPr>
        <p:blipFill>
          <a:blip r:embed="rId2"/>
          <a:srcRect t="52737" b="30731"/>
          <a:stretch>
            <a:fillRect/>
          </a:stretch>
        </p:blipFill>
        <p:spPr bwMode="auto">
          <a:xfrm>
            <a:off x="1771650" y="2949575"/>
            <a:ext cx="469900" cy="560388"/>
          </a:xfrm>
          <a:prstGeom prst="rect">
            <a:avLst/>
          </a:prstGeom>
          <a:noFill/>
          <a:ln w="9525">
            <a:noFill/>
            <a:miter lim="800000"/>
            <a:headEnd/>
            <a:tailEnd/>
          </a:ln>
        </p:spPr>
      </p:pic>
      <p:pic>
        <p:nvPicPr>
          <p:cNvPr id="10" name="Graphic 15"/>
          <p:cNvPicPr>
            <a:picLocks noChangeAspect="1"/>
          </p:cNvPicPr>
          <p:nvPr/>
        </p:nvPicPr>
        <p:blipFill>
          <a:blip r:embed="rId2"/>
          <a:srcRect t="72163"/>
          <a:stretch>
            <a:fillRect/>
          </a:stretch>
        </p:blipFill>
        <p:spPr bwMode="auto">
          <a:xfrm>
            <a:off x="1771650" y="3621088"/>
            <a:ext cx="469900" cy="944562"/>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7" name="Content Placeholder 2"/>
          <p:cNvSpPr txBox="1">
            <a:spLocks/>
          </p:cNvSpPr>
          <p:nvPr/>
        </p:nvSpPr>
        <p:spPr>
          <a:xfrm>
            <a:off x="600075" y="1116013"/>
            <a:ext cx="10080625" cy="4859337"/>
          </a:xfrm>
          <a:prstGeom prst="rect">
            <a:avLst/>
          </a:prstGeom>
        </p:spPr>
        <p:txBody>
          <a:bodyPr lIns="121920" tIns="60960" rIns="121920" bIns="60960">
            <a:normAutofit/>
          </a:bodyPr>
          <a:lstStyle/>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r>
              <a:rPr lang="ro-RO" sz="1400" b="1">
                <a:solidFill>
                  <a:srgbClr val="003399"/>
                </a:solidFill>
              </a:rPr>
              <a:t>Autor:</a:t>
            </a:r>
          </a:p>
          <a:p>
            <a:pPr defTabSz="455613">
              <a:spcBef>
                <a:spcPts val="600"/>
              </a:spcBef>
              <a:buClr>
                <a:srgbClr val="003399"/>
              </a:buClr>
              <a:buFont typeface="Wingdings" pitchFamily="2" charset="2"/>
              <a:buNone/>
              <a:defRPr/>
            </a:pPr>
            <a:r>
              <a:rPr lang="ro-RO" sz="1400" b="1">
                <a:solidFill>
                  <a:srgbClr val="003399"/>
                </a:solidFill>
              </a:rPr>
              <a:t>Coordonatorii proiectului:</a:t>
            </a:r>
          </a:p>
          <a:p>
            <a:pPr defTabSz="455613">
              <a:spcBef>
                <a:spcPts val="600"/>
              </a:spcBef>
              <a:buClr>
                <a:srgbClr val="003399"/>
              </a:buClr>
              <a:buFont typeface="Wingdings" pitchFamily="2" charset="2"/>
              <a:buNone/>
              <a:defRPr/>
            </a:pPr>
            <a:r>
              <a:rPr lang="ro-RO" sz="1400" b="1">
                <a:solidFill>
                  <a:srgbClr val="003399"/>
                </a:solidFill>
              </a:rPr>
              <a:t>Nici Agenția Europeană pentru Securitate și Sănătate în Muncă, nici altă persoană care acționează în numele agenției nu este responsabilă de modul în care ar putea fi folosite aceste informații.</a:t>
            </a:r>
          </a:p>
          <a:p>
            <a:pPr defTabSz="455613">
              <a:spcBef>
                <a:spcPts val="600"/>
              </a:spcBef>
              <a:buClr>
                <a:srgbClr val="003399"/>
              </a:buClr>
              <a:buFont typeface="Wingdings" pitchFamily="2" charset="2"/>
              <a:buNone/>
              <a:defRPr/>
            </a:pPr>
            <a:r>
              <a:rPr lang="ro-RO" sz="1400" b="1">
                <a:solidFill>
                  <a:srgbClr val="003399"/>
                </a:solidFill>
              </a:rPr>
              <a:t>© Agenția Europeană pentru Securitate și Sănătate în Muncă </a:t>
            </a:r>
          </a:p>
          <a:p>
            <a:pPr defTabSz="455613">
              <a:spcBef>
                <a:spcPts val="600"/>
              </a:spcBef>
              <a:buClr>
                <a:srgbClr val="003399"/>
              </a:buClr>
              <a:buFont typeface="Wingdings" pitchFamily="2" charset="2"/>
              <a:buNone/>
              <a:defRPr/>
            </a:pPr>
            <a:r>
              <a:rPr lang="ro-RO" sz="1400" b="1">
                <a:solidFill>
                  <a:srgbClr val="003399"/>
                </a:solidFill>
              </a:rPr>
              <a:t>Reproducerea textului este autorizată cu condiția menționării sursei.</a:t>
            </a:r>
          </a:p>
          <a:p>
            <a:pPr defTabSz="455613">
              <a:spcBef>
                <a:spcPts val="600"/>
              </a:spcBef>
              <a:buClr>
                <a:srgbClr val="003399"/>
              </a:buClr>
              <a:buFont typeface="Wingdings" pitchFamily="2" charset="2"/>
              <a:buNone/>
              <a:defRPr/>
            </a:pPr>
            <a:r>
              <a:rPr lang="ro-RO" sz="1400" b="1">
                <a:solidFill>
                  <a:srgbClr val="003399"/>
                </a:solidFill>
              </a:rPr>
              <a:t>Pentru utilizarea sau reproducerea fotografiilor sau a altor materiale pentru care Agenția Europeană pentru Securitate și Sănătate în Muncă nu deține drepturile de autor, trebuie solicitat acordul direct de la deținătorii drepturilor de autor.</a:t>
            </a:r>
          </a:p>
          <a:p>
            <a:pPr defTabSz="455613">
              <a:spcBef>
                <a:spcPts val="600"/>
              </a:spcBef>
              <a:buClr>
                <a:srgbClr val="003399"/>
              </a:buClr>
              <a:buFont typeface="Wingdings" pitchFamily="2" charset="2"/>
              <a:buChar char="§"/>
              <a:defRPr/>
            </a:pPr>
            <a:endParaRPr lang="en-GB" b="1">
              <a:solidFill>
                <a:srgbClr val="003399"/>
              </a:solidFill>
            </a:endParaRPr>
          </a:p>
        </p:txBody>
      </p:sp>
      <p:sp>
        <p:nvSpPr>
          <p:cNvPr id="2" name="Title 1"/>
          <p:cNvSpPr>
            <a:spLocks noGrp="1"/>
          </p:cNvSpPr>
          <p:nvPr>
            <p:ph type="title"/>
          </p:nvPr>
        </p:nvSpPr>
        <p:spPr/>
        <p:txBody>
          <a:bodyPr/>
          <a:lstStyle/>
          <a:p>
            <a:r>
              <a:rPr lang="en-GB"/>
              <a:t>Click to edit Master title style</a:t>
            </a:r>
          </a:p>
        </p:txBody>
      </p:sp>
      <p:sp>
        <p:nvSpPr>
          <p:cNvPr id="4" name="Content Placeholder 2"/>
          <p:cNvSpPr>
            <a:spLocks noGrp="1"/>
          </p:cNvSpPr>
          <p:nvPr>
            <p:ph sz="half" idx="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
        <p:nvSpPr>
          <p:cNvPr id="5" name="Content Placeholder 2"/>
          <p:cNvSpPr>
            <a:spLocks noGrp="1"/>
          </p:cNvSpPr>
          <p:nvPr>
            <p:ph sz="half" idx="10"/>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
        <p:nvSpPr>
          <p:cNvPr id="6" name="Content Placeholder 2"/>
          <p:cNvSpPr>
            <a:spLocks noGrp="1"/>
          </p:cNvSpPr>
          <p:nvPr>
            <p:ph sz="half" idx="1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rtlCol="0">
            <a:normAutofit/>
          </a:bodyPr>
          <a:lstStyle/>
          <a:p>
            <a:pPr lvl="0"/>
            <a:r>
              <a:rPr lang="en-GB" noProof="0"/>
              <a:t>Click icon to add picture</a:t>
            </a:r>
            <a:endParaRPr lang="en-US"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a:xfrm>
            <a:off x="0" y="0"/>
            <a:ext cx="0" cy="0"/>
          </a:xfrm>
        </p:spPr>
        <p:txBody>
          <a:bodyPr/>
          <a:lstStyle>
            <a:lvl1pPr fontAlgn="auto">
              <a:spcBef>
                <a:spcPts val="0"/>
              </a:spcBef>
              <a:spcAft>
                <a:spcPts val="0"/>
              </a:spcAft>
              <a:defRPr>
                <a:latin typeface="+mn-lt"/>
                <a:cs typeface="+mn-cs"/>
              </a:defRPr>
            </a:lvl1pPr>
          </a:lstStyle>
          <a:p>
            <a:pPr>
              <a:defRPr/>
            </a:pPr>
            <a:fld id="{3AE79DD9-5C68-4DCC-A1DC-7D538072E5FC}" type="datetimeFigureOut">
              <a:rPr lang="en-GB"/>
              <a:pPr>
                <a:defRPr/>
              </a:pPr>
              <a:t>08/10/2026</a:t>
            </a:fld>
            <a:endParaRPr lang="en-GB"/>
          </a:p>
        </p:txBody>
      </p:sp>
      <p:sp>
        <p:nvSpPr>
          <p:cNvPr id="5" name="Footer Placeholder 4"/>
          <p:cNvSpPr>
            <a:spLocks noGrp="1"/>
          </p:cNvSpPr>
          <p:nvPr>
            <p:ph type="ftr" sz="quarter" idx="11"/>
          </p:nvPr>
        </p:nvSpPr>
        <p:spPr>
          <a:xfrm>
            <a:off x="0" y="0"/>
            <a:ext cx="0" cy="0"/>
          </a:xfrm>
        </p:spPr>
        <p:txBody>
          <a:bodyPr/>
          <a:lstStyle>
            <a:lvl1pPr fontAlgn="auto">
              <a:spcBef>
                <a:spcPts val="0"/>
              </a:spcBef>
              <a:spcAft>
                <a:spcPts val="0"/>
              </a:spcAft>
              <a:defRPr>
                <a:latin typeface="+mn-lt"/>
                <a:cs typeface="+mn-cs"/>
              </a:defRPr>
            </a:lvl1pPr>
          </a:lstStyle>
          <a:p>
            <a:pPr>
              <a:defRPr/>
            </a:pPr>
            <a:endParaRPr lang="en-GB"/>
          </a:p>
        </p:txBody>
      </p:sp>
      <p:sp>
        <p:nvSpPr>
          <p:cNvPr id="6" name="Slide Number Placeholder 5"/>
          <p:cNvSpPr>
            <a:spLocks noGrp="1"/>
          </p:cNvSpPr>
          <p:nvPr>
            <p:ph type="sldNum" sz="quarter" idx="12"/>
          </p:nvPr>
        </p:nvSpPr>
        <p:spPr>
          <a:xfrm>
            <a:off x="0" y="0"/>
            <a:ext cx="0" cy="0"/>
          </a:xfrm>
        </p:spPr>
        <p:txBody>
          <a:bodyPr/>
          <a:lstStyle>
            <a:lvl1pPr fontAlgn="auto">
              <a:spcBef>
                <a:spcPts val="0"/>
              </a:spcBef>
              <a:spcAft>
                <a:spcPts val="0"/>
              </a:spcAft>
              <a:defRPr>
                <a:latin typeface="+mn-lt"/>
                <a:cs typeface="+mn-cs"/>
              </a:defRPr>
            </a:lvl1pPr>
          </a:lstStyle>
          <a:p>
            <a:pPr>
              <a:defRPr/>
            </a:pPr>
            <a:fld id="{64FBEE2C-4506-4D16-9C8B-C0165209B8F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p:cNvPicPr>
            <a:picLocks/>
          </p:cNvPicPr>
          <p:nvPr/>
        </p:nvPicPr>
        <p:blipFill>
          <a:blip r:embed="rId16"/>
          <a:srcRect/>
          <a:stretch>
            <a:fillRect/>
          </a:stretch>
        </p:blipFill>
        <p:spPr bwMode="auto">
          <a:xfrm>
            <a:off x="0" y="7938"/>
            <a:ext cx="12192000" cy="6854825"/>
          </a:xfrm>
          <a:prstGeom prst="rect">
            <a:avLst/>
          </a:prstGeom>
          <a:noFill/>
          <a:ln w="9525">
            <a:noFill/>
            <a:miter lim="800000"/>
            <a:headEnd/>
            <a:tailEnd/>
          </a:ln>
        </p:spPr>
      </p:pic>
      <p:sp>
        <p:nvSpPr>
          <p:cNvPr id="1027" name="Title Placeholder 1"/>
          <p:cNvSpPr>
            <a:spLocks noGrp="1"/>
          </p:cNvSpPr>
          <p:nvPr>
            <p:ph type="title"/>
          </p:nvPr>
        </p:nvSpPr>
        <p:spPr bwMode="auto">
          <a:xfrm>
            <a:off x="600075" y="179388"/>
            <a:ext cx="10079038" cy="490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8" name="Text Placeholder 2"/>
          <p:cNvSpPr>
            <a:spLocks noGrp="1"/>
          </p:cNvSpPr>
          <p:nvPr>
            <p:ph type="body" idx="1"/>
          </p:nvPr>
        </p:nvSpPr>
        <p:spPr bwMode="auto">
          <a:xfrm>
            <a:off x="600075" y="1116013"/>
            <a:ext cx="10080625" cy="4859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025" y="6503988"/>
            <a:ext cx="814388"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32290596-87A5-49BC-A855-79D9C0635F9F}" type="slidenum">
              <a:rPr lang="en-GB" sz="1000" smtClean="0"/>
              <a:pPr fontAlgn="auto">
                <a:spcBef>
                  <a:spcPts val="0"/>
                </a:spcBef>
                <a:spcAft>
                  <a:spcPts val="0"/>
                </a:spcAft>
                <a:defRPr/>
              </a:pPr>
              <a:t>‹#›</a:t>
            </a:fld>
            <a:endParaRPr lang="en-GB" sz="1000"/>
          </a:p>
        </p:txBody>
      </p:sp>
      <p:sp>
        <p:nvSpPr>
          <p:cNvPr id="11" name="Rectangle 11"/>
          <p:cNvSpPr>
            <a:spLocks noChangeArrowheads="1"/>
          </p:cNvSpPr>
          <p:nvPr/>
        </p:nvSpPr>
        <p:spPr bwMode="auto">
          <a:xfrm>
            <a:off x="1855788" y="6477000"/>
            <a:ext cx="8054975" cy="1047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ro-RO" sz="900" b="1">
                <a:solidFill>
                  <a:schemeClr val="tx2"/>
                </a:solidFill>
                <a:latin typeface="Arial" pitchFamily="-107" charset="0"/>
                <a:ea typeface="Arial"/>
                <a:cs typeface="ＭＳ Ｐゴシック" pitchFamily="-107" charset="-128"/>
              </a:rPr>
              <a:t>https://healthy-workplaces.osha.europa.eu</a:t>
            </a:r>
          </a:p>
        </p:txBody>
      </p:sp>
      <p:pic>
        <p:nvPicPr>
          <p:cNvPr id="3" name="Picture 2">
            <a:extLst>
              <a:ext uri="{FF2B5EF4-FFF2-40B4-BE49-F238E27FC236}">
                <a16:creationId xmlns:a16="http://schemas.microsoft.com/office/drawing/2014/main" xmlns="" id="{37BC9678-4591-1934-93B8-74F733EC6729}"/>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156031" y="5641829"/>
            <a:ext cx="1046163" cy="982358"/>
          </a:xfrm>
          <a:prstGeom prst="rect">
            <a:avLst/>
          </a:prstGeom>
        </p:spPr>
      </p:pic>
      <p:pic>
        <p:nvPicPr>
          <p:cNvPr id="7" name="Picture 6">
            <a:extLst>
              <a:ext uri="{FF2B5EF4-FFF2-40B4-BE49-F238E27FC236}">
                <a16:creationId xmlns:a16="http://schemas.microsoft.com/office/drawing/2014/main" xmlns="" id="{9DC39C10-1707-0D7A-5997-F13602C9F05F}"/>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597002" y="6060162"/>
            <a:ext cx="2227313" cy="569528"/>
          </a:xfrm>
          <a:prstGeom prst="rect">
            <a:avLst/>
          </a:prstGeom>
        </p:spPr>
      </p:pic>
    </p:spTree>
  </p:cSld>
  <p:clrMap bg1="lt1" tx1="dk1" bg2="lt2" tx2="dk2" accent1="accent1" accent2="accent2" accent3="accent3" accent4="accent4" accent5="accent5" accent6="accent6" hlink="hlink" folHlink="folHlink"/>
  <p:sldLayoutIdLst>
    <p:sldLayoutId id="2147483675" r:id="rId1"/>
    <p:sldLayoutId id="2147483666" r:id="rId2"/>
    <p:sldLayoutId id="2147483676" r:id="rId3"/>
    <p:sldLayoutId id="2147483677" r:id="rId4"/>
    <p:sldLayoutId id="2147483678"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9" r:id="rId14"/>
  </p:sldLayoutIdLst>
  <p:txStyles>
    <p:titleStyle>
      <a:lvl1pPr algn="l" defTabSz="455613" rtl="0" eaLnBrk="0" fontAlgn="base" hangingPunct="0">
        <a:spcBef>
          <a:spcPct val="0"/>
        </a:spcBef>
        <a:spcAft>
          <a:spcPct val="0"/>
        </a:spcAft>
        <a:defRPr sz="2400" b="1" kern="1200">
          <a:solidFill>
            <a:schemeClr val="tx2"/>
          </a:solidFill>
          <a:latin typeface="+mj-lt"/>
          <a:ea typeface="Trebuchet MS" pitchFamily="34" charset="0"/>
          <a:cs typeface="Trebuchet MS"/>
        </a:defRPr>
      </a:lvl1pPr>
      <a:lvl2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2pPr>
      <a:lvl3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3pPr>
      <a:lvl4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4pPr>
      <a:lvl5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0825" indent="-250825" algn="l" defTabSz="455613" rtl="0" eaLnBrk="0" fontAlgn="base" hangingPunct="0">
        <a:spcBef>
          <a:spcPts val="600"/>
        </a:spcBef>
        <a:spcAft>
          <a:spcPct val="0"/>
        </a:spcAft>
        <a:buClr>
          <a:schemeClr val="tx2"/>
        </a:buClr>
        <a:buFont typeface="Wingdings" pitchFamily="2" charset="2"/>
        <a:buChar char="§"/>
        <a:defRPr b="1" kern="1200">
          <a:solidFill>
            <a:schemeClr val="tx2"/>
          </a:solidFill>
          <a:latin typeface="+mn-lt"/>
          <a:ea typeface="+mn-ea"/>
          <a:cs typeface="+mn-cs"/>
        </a:defRPr>
      </a:lvl1pPr>
      <a:lvl2pPr marL="431800" indent="-179388" algn="l" defTabSz="455613" rtl="0" eaLnBrk="0" fontAlgn="base" hangingPunct="0">
        <a:spcBef>
          <a:spcPct val="0"/>
        </a:spcBef>
        <a:spcAft>
          <a:spcPct val="0"/>
        </a:spcAft>
        <a:buFont typeface="Arial" charset="0"/>
        <a:buChar char="•"/>
        <a:defRPr kern="1200">
          <a:solidFill>
            <a:schemeClr val="tx1"/>
          </a:solidFill>
          <a:latin typeface="+mn-lt"/>
          <a:ea typeface="+mn-ea"/>
          <a:cs typeface="+mn-cs"/>
        </a:defRPr>
      </a:lvl2pPr>
      <a:lvl3pPr marL="611188" indent="-179388" algn="l" defTabSz="455613" rtl="0" eaLnBrk="0" fontAlgn="base" hangingPunct="0">
        <a:spcBef>
          <a:spcPct val="0"/>
        </a:spcBef>
        <a:spcAft>
          <a:spcPct val="0"/>
        </a:spcAft>
        <a:buFont typeface="Arial" charset="0"/>
        <a:buChar char="−"/>
        <a:defRPr sz="1700" kern="1200">
          <a:solidFill>
            <a:schemeClr val="tx1"/>
          </a:solidFill>
          <a:latin typeface="+mn-lt"/>
          <a:ea typeface="+mn-ea"/>
          <a:cs typeface="+mn-cs"/>
        </a:defRPr>
      </a:lvl3pPr>
      <a:lvl4pPr marL="790575" indent="-179388" algn="l" defTabSz="455613" rtl="0" eaLnBrk="0" fontAlgn="base" hangingPunct="0">
        <a:spcBef>
          <a:spcPct val="0"/>
        </a:spcBef>
        <a:spcAft>
          <a:spcPct val="0"/>
        </a:spcAft>
        <a:buFont typeface="Arial" charset="0"/>
        <a:buChar char="•"/>
        <a:defRPr sz="1600" kern="1200">
          <a:solidFill>
            <a:schemeClr val="tx1"/>
          </a:solidFill>
          <a:latin typeface="+mn-lt"/>
          <a:ea typeface="+mn-ea"/>
          <a:cs typeface="+mn-cs"/>
        </a:defRPr>
      </a:lvl4pPr>
      <a:lvl5pPr marL="971550" indent="-179388" algn="l" defTabSz="455613" rtl="0" eaLnBrk="0" fontAlgn="base" hangingPunct="0">
        <a:spcBef>
          <a:spcPct val="0"/>
        </a:spcBef>
        <a:spcAft>
          <a:spcPct val="0"/>
        </a:spcAft>
        <a:buFont typeface="Arial" charset="0"/>
        <a:buChar char="−"/>
        <a:defRPr sz="1500" kern="120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ro/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png"/><Relationship Id="rId12" Type="http://schemas.openxmlformats.org/officeDocument/2006/relationships/hyperlink" Target="https://osha.europa.eu/ro/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ro/campaign-partners/enterprise-europe-network" TargetMode="External"/><Relationship Id="rId11" Type="http://schemas.openxmlformats.org/officeDocument/2006/relationships/hyperlink" Target="https://healthy-workplaces.osha.europa.eu/ro/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ro/campaign-partners/official-campaign-partners" TargetMode="External"/><Relationship Id="rId10" Type="http://schemas.openxmlformats.org/officeDocument/2006/relationships/image" Target="../media/image51.png"/><Relationship Id="rId4" Type="http://schemas.openxmlformats.org/officeDocument/2006/relationships/image" Target="../media/image49.png"/><Relationship Id="rId9" Type="http://schemas.openxmlformats.org/officeDocument/2006/relationships/hyperlink" Target="https://osha.europa.eu/ro/" TargetMode="External"/><Relationship Id="rId14" Type="http://schemas.openxmlformats.org/officeDocument/2006/relationships/hyperlink" Target="https://healthy-workplaces.osha.europa.eu/ro/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ro/tools-and-publications" TargetMode="External"/><Relationship Id="rId2" Type="http://schemas.openxmlformats.org/officeDocument/2006/relationships/hyperlink" Target="https://healthy-workplaces.osha.europa.eu/ro/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ro/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ro/get-involved/european-week" TargetMode="External"/><Relationship Id="rId7" Type="http://schemas.openxmlformats.org/officeDocument/2006/relationships/hyperlink" Target="https://healthy-workplaces.osha.europa.eu/ro/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ro/get-involved/become-campaign-partner" TargetMode="External"/><Relationship Id="rId5" Type="http://schemas.openxmlformats.org/officeDocument/2006/relationships/hyperlink" Target="https://healthy-workplaces.osha.europa.eu/ro/get-involved/good-practice-awards" TargetMode="External"/><Relationship Id="rId4" Type="http://schemas.openxmlformats.org/officeDocument/2006/relationships/hyperlink" Target="https://healthy-workplaces.osha.europa.eu/ro/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pn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600075" y="3563938"/>
            <a:ext cx="10194925" cy="928687"/>
          </a:xfrm>
        </p:spPr>
        <p:txBody>
          <a:bodyPr/>
          <a:lstStyle/>
          <a:p>
            <a:pPr eaLnBrk="1" hangingPunct="1"/>
            <a:r>
              <a:rPr lang="ro-RO" sz="2400">
                <a:cs typeface="Trebuchet MS" pitchFamily="34" charset="0"/>
              </a:rPr>
              <a:t>Campania „Locuri de muncă sănătoase – 2026-2028” 
</a:t>
            </a:r>
            <a:br>
              <a:rPr lang="ro-RO" sz="2400">
                <a:cs typeface="Trebuchet MS" pitchFamily="34" charset="0"/>
              </a:rPr>
            </a:br>
            <a:r>
              <a:rPr lang="ro-RO" sz="2400">
                <a:cs typeface="Trebuchet MS" pitchFamily="34" charset="0"/>
              </a:rPr>
              <a:t>„Împreună pentru sănătatea mintală la locul de muncă” </a:t>
            </a:r>
          </a:p>
        </p:txBody>
      </p:sp>
      <p:sp>
        <p:nvSpPr>
          <p:cNvPr id="17410" name="Subtitle 2"/>
          <p:cNvSpPr>
            <a:spLocks noGrp="1"/>
          </p:cNvSpPr>
          <p:nvPr>
            <p:ph type="subTitle" idx="10"/>
          </p:nvPr>
        </p:nvSpPr>
        <p:spPr>
          <a:xfrm>
            <a:off x="600075" y="4625975"/>
            <a:ext cx="10194925" cy="674688"/>
          </a:xfrm>
        </p:spPr>
        <p:txBody>
          <a:bodyPr/>
          <a:lstStyle/>
          <a:p>
            <a:pPr eaLnBrk="1" hangingPunct="1"/>
            <a:r>
              <a:rPr lang="ro-RO" sz="2400" i="1">
                <a:solidFill>
                  <a:srgbClr val="92D050"/>
                </a:solidFill>
              </a:rPr>
              <a:t>Prevenirea riscurilor psihosociale la locul de muncă</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ro-RO">
                <a:cs typeface="Trebuchet MS" pitchFamily="34" charset="0"/>
              </a:rPr>
              <a:t>Cuprins</a:t>
            </a:r>
          </a:p>
        </p:txBody>
      </p:sp>
      <p:sp>
        <p:nvSpPr>
          <p:cNvPr id="3" name="Rectangle 2">
            <a:extLst>
              <a:ext uri="{C183D7F6-B498-43B3-948B-1728B52AA6E4}">
                <adec:decorative xmlns:adec="http://schemas.microsoft.com/office/drawing/2017/decorative" xmlns="" val="1"/>
              </a:ext>
            </a:extLst>
          </p:cNvPr>
          <p:cNvSpPr/>
          <p:nvPr/>
        </p:nvSpPr>
        <p:spPr>
          <a:xfrm>
            <a:off x="319088" y="5392738"/>
            <a:ext cx="11115675" cy="1306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8435" name="Graphic 3">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0" y="469900"/>
            <a:ext cx="12192000" cy="5638800"/>
          </a:xfrm>
          <a:prstGeom prst="rect">
            <a:avLst/>
          </a:prstGeom>
          <a:noFill/>
          <a:ln w="9525">
            <a:noFill/>
            <a:miter lim="800000"/>
            <a:headEnd/>
            <a:tailEnd/>
          </a:ln>
        </p:spPr>
      </p:pic>
      <p:sp>
        <p:nvSpPr>
          <p:cNvPr id="33" name="Rectangle 32">
            <a:extLst>
              <a:ext uri="{C183D7F6-B498-43B3-948B-1728B52AA6E4}">
                <adec:decorative xmlns:adec="http://schemas.microsoft.com/office/drawing/2017/decorative" xmlns="" val="1"/>
              </a:ext>
            </a:extLst>
          </p:cNvPr>
          <p:cNvSpPr/>
          <p:nvPr/>
        </p:nvSpPr>
        <p:spPr>
          <a:xfrm>
            <a:off x="723900" y="1536700"/>
            <a:ext cx="4503738" cy="980469"/>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35" name="Rectangle: Rounded Corners 34">
            <a:extLst>
              <a:ext uri="{C183D7F6-B498-43B3-948B-1728B52AA6E4}">
                <adec:decorative xmlns:adec="http://schemas.microsoft.com/office/drawing/2017/decorative" xmlns="" val="1"/>
              </a:ext>
            </a:extLst>
          </p:cNvPr>
          <p:cNvSpPr/>
          <p:nvPr/>
        </p:nvSpPr>
        <p:spPr>
          <a:xfrm>
            <a:off x="858838" y="1377950"/>
            <a:ext cx="4181475" cy="33337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pPr fontAlgn="auto">
              <a:spcBef>
                <a:spcPts val="0"/>
              </a:spcBef>
              <a:spcAft>
                <a:spcPts val="0"/>
              </a:spcAft>
              <a:defRPr/>
            </a:pPr>
            <a:endParaRPr lang="en-GB" sz="1400"/>
          </a:p>
        </p:txBody>
      </p:sp>
      <p:sp>
        <p:nvSpPr>
          <p:cNvPr id="36" name="Rectangle: Rounded Corners 4"/>
          <p:cNvSpPr txBox="1"/>
          <p:nvPr/>
        </p:nvSpPr>
        <p:spPr>
          <a:xfrm>
            <a:off x="879475" y="1393825"/>
            <a:ext cx="3678238" cy="317500"/>
          </a:xfrm>
          <a:prstGeom prst="rect">
            <a:avLst/>
          </a:prstGeom>
          <a:noFill/>
          <a:ln>
            <a:noFill/>
          </a:ln>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a:solidFill>
                  <a:srgbClr val="003399"/>
                </a:solidFill>
              </a:rPr>
              <a:t>Imaginea de ansamblu</a:t>
            </a:r>
          </a:p>
        </p:txBody>
      </p:sp>
      <p:sp>
        <p:nvSpPr>
          <p:cNvPr id="32" name="TextBox 31"/>
          <p:cNvSpPr txBox="1"/>
          <p:nvPr/>
        </p:nvSpPr>
        <p:spPr>
          <a:xfrm>
            <a:off x="806404" y="1547960"/>
            <a:ext cx="4606214" cy="794426"/>
          </a:xfrm>
          <a:prstGeom prst="rect">
            <a:avLst/>
          </a:prstGeom>
          <a:noFill/>
        </p:spPr>
        <p:txBody>
          <a:bodyPr>
            <a:spAutoFit/>
          </a:bodyPr>
          <a:lstStyle/>
          <a:p>
            <a:pPr fontAlgn="auto">
              <a:spcBef>
                <a:spcPts val="0"/>
              </a:spcBef>
              <a:spcAft>
                <a:spcPts val="0"/>
              </a:spcAft>
              <a:defRPr/>
            </a:pPr>
            <a:endParaRPr lang="es-ES" sz="1600" strike="sngStrike" dirty="0">
              <a:solidFill>
                <a:srgbClr val="003399"/>
              </a:solidFill>
              <a:latin typeface="+mn-lt"/>
              <a:cs typeface="+mn-cs"/>
            </a:endParaRPr>
          </a:p>
          <a:p>
            <a:pPr marL="169863" indent="-169863" fontAlgn="auto">
              <a:spcBef>
                <a:spcPts val="0"/>
              </a:spcBef>
              <a:spcAft>
                <a:spcPts val="0"/>
              </a:spcAft>
              <a:buFont typeface="Arial" panose="020B0604020202020204" pitchFamily="34" charset="0"/>
              <a:buChar char="•"/>
              <a:defRPr/>
            </a:pPr>
            <a:r>
              <a:rPr lang="ro-RO" sz="1600">
                <a:solidFill>
                  <a:srgbClr val="003399"/>
                </a:solidFill>
                <a:latin typeface="+mn-lt"/>
                <a:cs typeface="+mn-cs"/>
              </a:rPr>
              <a:t>Scopurile și obiectivele campaniei</a:t>
            </a:r>
          </a:p>
          <a:p>
            <a:pPr marL="169863" indent="-169863" fontAlgn="auto">
              <a:spcBef>
                <a:spcPts val="0"/>
              </a:spcBef>
              <a:spcAft>
                <a:spcPts val="0"/>
              </a:spcAft>
              <a:buFont typeface="Arial" panose="020B0604020202020204" pitchFamily="34" charset="0"/>
              <a:buChar char="•"/>
              <a:defRPr/>
            </a:pPr>
            <a:r>
              <a:rPr lang="ro-RO" sz="1600">
                <a:solidFill>
                  <a:srgbClr val="003399"/>
                </a:solidFill>
                <a:latin typeface="+mn-lt"/>
                <a:cs typeface="+mn-cs"/>
              </a:rPr>
              <a:t>Cui i se adresează campania?</a:t>
            </a:r>
          </a:p>
        </p:txBody>
      </p:sp>
      <p:sp>
        <p:nvSpPr>
          <p:cNvPr id="40" name="Rectangle 39">
            <a:extLst>
              <a:ext uri="{C183D7F6-B498-43B3-948B-1728B52AA6E4}">
                <adec:decorative xmlns:adec="http://schemas.microsoft.com/office/drawing/2017/decorative" xmlns="" val="1"/>
              </a:ext>
            </a:extLst>
          </p:cNvPr>
          <p:cNvSpPr/>
          <p:nvPr/>
        </p:nvSpPr>
        <p:spPr>
          <a:xfrm>
            <a:off x="5667375" y="2813050"/>
            <a:ext cx="5849955" cy="169703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42" name="Rectangle: Rounded Corners 41">
            <a:extLst>
              <a:ext uri="{C183D7F6-B498-43B3-948B-1728B52AA6E4}">
                <adec:decorative xmlns:adec="http://schemas.microsoft.com/office/drawing/2017/decorative" xmlns="" val="1"/>
              </a:ext>
            </a:extLst>
          </p:cNvPr>
          <p:cNvSpPr/>
          <p:nvPr/>
        </p:nvSpPr>
        <p:spPr>
          <a:xfrm>
            <a:off x="5805487" y="2644775"/>
            <a:ext cx="5485811" cy="371475"/>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pPr fontAlgn="auto">
              <a:spcBef>
                <a:spcPts val="0"/>
              </a:spcBef>
              <a:spcAft>
                <a:spcPts val="0"/>
              </a:spcAft>
              <a:defRPr/>
            </a:pPr>
            <a:endParaRPr lang="en-GB" sz="1400"/>
          </a:p>
        </p:txBody>
      </p:sp>
      <p:sp>
        <p:nvSpPr>
          <p:cNvPr id="43" name="Rectangle: Rounded Corners 12"/>
          <p:cNvSpPr txBox="1"/>
          <p:nvPr/>
        </p:nvSpPr>
        <p:spPr>
          <a:xfrm>
            <a:off x="5826125" y="2655888"/>
            <a:ext cx="5370513" cy="406400"/>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91440" spcCol="1270" anchor="ctr"/>
          <a:lstStyle>
            <a:defPPr>
              <a:defRPr lang="en-US"/>
            </a:defPPr>
            <a:lvl1pPr>
              <a:defRPr sz="1200" b="0">
                <a:solidFill>
                  <a:srgbClr val="003399"/>
                </a:solidFill>
              </a:defRPr>
            </a:lvl1pPr>
          </a:lstStyle>
          <a:p>
            <a:pPr fontAlgn="auto">
              <a:spcBef>
                <a:spcPts val="0"/>
              </a:spcBef>
              <a:spcAft>
                <a:spcPts val="0"/>
              </a:spcAft>
              <a:defRPr/>
            </a:pPr>
            <a:r>
              <a:rPr lang="ro-RO" sz="1500" dirty="0"/>
              <a:t>Foaie de parcurs către acțiune: cele cinci domenii prioritare</a:t>
            </a:r>
          </a:p>
        </p:txBody>
      </p:sp>
      <p:sp>
        <p:nvSpPr>
          <p:cNvPr id="18443" name="TextBox 38"/>
          <p:cNvSpPr txBox="1">
            <a:spLocks noChangeArrowheads="1"/>
          </p:cNvSpPr>
          <p:nvPr/>
        </p:nvSpPr>
        <p:spPr bwMode="auto">
          <a:xfrm>
            <a:off x="5805488" y="3074988"/>
            <a:ext cx="5711842" cy="1246495"/>
          </a:xfrm>
          <a:prstGeom prst="rect">
            <a:avLst/>
          </a:prstGeom>
          <a:noFill/>
          <a:ln w="9525">
            <a:noFill/>
            <a:miter lim="800000"/>
            <a:headEnd/>
            <a:tailEnd/>
          </a:ln>
        </p:spPr>
        <p:txBody>
          <a:bodyPr wrap="square">
            <a:spAutoFit/>
          </a:bodyPr>
          <a:lstStyle/>
          <a:p>
            <a:pPr marL="169863" indent="-169863">
              <a:buFont typeface="Arial" charset="0"/>
              <a:buChar char="•"/>
            </a:pPr>
            <a:r>
              <a:rPr lang="ro-RO" sz="1500" dirty="0">
                <a:solidFill>
                  <a:schemeClr val="tx2"/>
                </a:solidFill>
              </a:rPr>
              <a:t>Evaluarea și gestionarea riscurilor psihosociale</a:t>
            </a:r>
          </a:p>
          <a:p>
            <a:pPr marL="169863" indent="-169863">
              <a:buFont typeface="Arial" charset="0"/>
              <a:buChar char="•"/>
            </a:pPr>
            <a:r>
              <a:rPr lang="ro-RO" sz="1500" dirty="0">
                <a:solidFill>
                  <a:schemeClr val="tx2"/>
                </a:solidFill>
              </a:rPr>
              <a:t>Hărțuirea, hărțuirea sexuală și violența</a:t>
            </a:r>
          </a:p>
          <a:p>
            <a:pPr marL="169863" indent="-169863">
              <a:buFont typeface="Arial" charset="0"/>
              <a:buChar char="•"/>
            </a:pPr>
            <a:r>
              <a:rPr lang="ro-RO" sz="1500" dirty="0">
                <a:solidFill>
                  <a:schemeClr val="tx2"/>
                </a:solidFill>
              </a:rPr>
              <a:t>Riscurile fizice și sănătatea mintală</a:t>
            </a:r>
          </a:p>
          <a:p>
            <a:pPr marL="169863" indent="-169863">
              <a:buFont typeface="Arial" charset="0"/>
              <a:buChar char="•"/>
            </a:pPr>
            <a:r>
              <a:rPr lang="ro-RO" sz="1500" dirty="0">
                <a:solidFill>
                  <a:schemeClr val="tx2"/>
                </a:solidFill>
              </a:rPr>
              <a:t>Riscurile psihosociale în sectorul sănătății și asistenței sociale</a:t>
            </a:r>
          </a:p>
          <a:p>
            <a:pPr marL="169863" indent="-169863">
              <a:buFont typeface="Arial" charset="0"/>
              <a:buChar char="•"/>
            </a:pPr>
            <a:r>
              <a:rPr lang="ro-RO" sz="1500" dirty="0">
                <a:solidFill>
                  <a:schemeClr val="tx2"/>
                </a:solidFill>
              </a:rPr>
              <a:t>Susținerea sănătății mintale la locul de muncă</a:t>
            </a:r>
          </a:p>
        </p:txBody>
      </p:sp>
      <p:sp>
        <p:nvSpPr>
          <p:cNvPr id="47" name="Rectangle 46">
            <a:extLst>
              <a:ext uri="{C183D7F6-B498-43B3-948B-1728B52AA6E4}">
                <adec:decorative xmlns:adec="http://schemas.microsoft.com/office/drawing/2017/decorative" xmlns="" val="1"/>
              </a:ext>
            </a:extLst>
          </p:cNvPr>
          <p:cNvSpPr/>
          <p:nvPr/>
        </p:nvSpPr>
        <p:spPr>
          <a:xfrm>
            <a:off x="725488" y="4716463"/>
            <a:ext cx="4767262" cy="170338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49" name="Rectangle: Rounded Corners 48">
            <a:extLst>
              <a:ext uri="{C183D7F6-B498-43B3-948B-1728B52AA6E4}">
                <adec:decorative xmlns:adec="http://schemas.microsoft.com/office/drawing/2017/decorative" xmlns="" val="1"/>
              </a:ext>
            </a:extLst>
          </p:cNvPr>
          <p:cNvSpPr/>
          <p:nvPr/>
        </p:nvSpPr>
        <p:spPr>
          <a:xfrm>
            <a:off x="863600" y="4545013"/>
            <a:ext cx="4332288" cy="36988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pPr fontAlgn="auto">
              <a:spcBef>
                <a:spcPts val="0"/>
              </a:spcBef>
              <a:spcAft>
                <a:spcPts val="0"/>
              </a:spcAft>
              <a:defRPr/>
            </a:pPr>
            <a:endParaRPr lang="en-GB" sz="1400"/>
          </a:p>
        </p:txBody>
      </p:sp>
      <p:sp>
        <p:nvSpPr>
          <p:cNvPr id="50" name="Rectangle: Rounded Corners 14"/>
          <p:cNvSpPr txBox="1"/>
          <p:nvPr/>
        </p:nvSpPr>
        <p:spPr>
          <a:xfrm>
            <a:off x="881063" y="4562475"/>
            <a:ext cx="3676650" cy="33496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defPPr>
              <a:defRPr lang="en-US"/>
            </a:defPPr>
            <a:lvl1pPr>
              <a:defRPr sz="1400" b="0"/>
            </a:lvl1pPr>
          </a:lstStyle>
          <a:p>
            <a:pPr fontAlgn="auto">
              <a:spcBef>
                <a:spcPts val="0"/>
              </a:spcBef>
              <a:spcAft>
                <a:spcPts val="0"/>
              </a:spcAft>
              <a:defRPr/>
            </a:pPr>
            <a:r>
              <a:rPr lang="ro-RO" sz="1800">
                <a:solidFill>
                  <a:schemeClr val="bg1"/>
                </a:solidFill>
              </a:rPr>
              <a:t>Participarea la campanie</a:t>
            </a:r>
          </a:p>
        </p:txBody>
      </p:sp>
      <p:sp>
        <p:nvSpPr>
          <p:cNvPr id="18447" name="TextBox 45"/>
          <p:cNvSpPr txBox="1">
            <a:spLocks noChangeArrowheads="1"/>
          </p:cNvSpPr>
          <p:nvPr/>
        </p:nvSpPr>
        <p:spPr bwMode="auto">
          <a:xfrm>
            <a:off x="887413" y="4932363"/>
            <a:ext cx="4330700" cy="1314450"/>
          </a:xfrm>
          <a:prstGeom prst="rect">
            <a:avLst/>
          </a:prstGeom>
          <a:noFill/>
          <a:ln w="9525">
            <a:noFill/>
            <a:miter lim="800000"/>
            <a:headEnd/>
            <a:tailEnd/>
          </a:ln>
        </p:spPr>
        <p:txBody>
          <a:bodyPr>
            <a:spAutoFit/>
          </a:bodyPr>
          <a:lstStyle/>
          <a:p>
            <a:pPr marL="169863" indent="-169863">
              <a:buFont typeface="Arial" charset="0"/>
              <a:buChar char="•"/>
            </a:pPr>
            <a:r>
              <a:rPr lang="ro-RO" sz="1600" dirty="0">
                <a:solidFill>
                  <a:srgbClr val="003399"/>
                </a:solidFill>
              </a:rPr>
              <a:t>Rețeaua EU-OSH</a:t>
            </a:r>
            <a:r>
              <a:rPr lang="en-US" sz="1600" dirty="0">
                <a:solidFill>
                  <a:srgbClr val="003399"/>
                </a:solidFill>
              </a:rPr>
              <a:t>A</a:t>
            </a:r>
            <a:endParaRPr lang="ro-RO" sz="1600" dirty="0">
              <a:solidFill>
                <a:srgbClr val="003399"/>
              </a:solidFill>
            </a:endParaRPr>
          </a:p>
          <a:p>
            <a:pPr marL="169863" indent="-169863">
              <a:buFont typeface="Arial" charset="0"/>
              <a:buChar char="•"/>
            </a:pPr>
            <a:r>
              <a:rPr lang="ro-RO" sz="1600" dirty="0">
                <a:solidFill>
                  <a:srgbClr val="003399"/>
                </a:solidFill>
              </a:rPr>
              <a:t>Resursele campaniei</a:t>
            </a:r>
          </a:p>
          <a:p>
            <a:pPr marL="169863" indent="-169863">
              <a:buFont typeface="Arial" charset="0"/>
              <a:buChar char="•"/>
            </a:pPr>
            <a:r>
              <a:rPr lang="ro-RO" sz="1600" dirty="0">
                <a:solidFill>
                  <a:srgbClr val="003399"/>
                </a:solidFill>
              </a:rPr>
              <a:t>Set de instrumente și promovare digitală</a:t>
            </a:r>
          </a:p>
          <a:p>
            <a:pPr marL="169863" indent="-169863">
              <a:buFont typeface="Arial" charset="0"/>
              <a:buChar char="•"/>
            </a:pPr>
            <a:r>
              <a:rPr lang="ro-RO" sz="1600" dirty="0">
                <a:solidFill>
                  <a:srgbClr val="003399"/>
                </a:solidFill>
              </a:rPr>
              <a:t>Cum vă puteți implica în campanie?</a:t>
            </a:r>
          </a:p>
          <a:p>
            <a:pPr marL="169863" indent="-169863">
              <a:buFont typeface="Arial" charset="0"/>
              <a:buChar char="•"/>
            </a:pPr>
            <a:r>
              <a:rPr lang="ro-RO" sz="1600" dirty="0">
                <a:solidFill>
                  <a:srgbClr val="003399"/>
                </a:solidFill>
              </a:rPr>
              <a:t>Păstrați legătura cu campania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ro-RO" dirty="0">
                <a:solidFill>
                  <a:srgbClr val="003399"/>
                </a:solidFill>
                <a:cs typeface="Trebuchet MS" pitchFamily="34" charset="0"/>
              </a:rPr>
              <a:t>Imaginea de ansamblu: sănătatea mintală ne influențează munca și viața de zi cu zi </a:t>
            </a:r>
          </a:p>
        </p:txBody>
      </p:sp>
      <p:pic>
        <p:nvPicPr>
          <p:cNvPr id="20482" name="Picture 5">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714375" y="1922463"/>
            <a:ext cx="2062163" cy="2339975"/>
          </a:xfrm>
          <a:prstGeom prst="rect">
            <a:avLst/>
          </a:prstGeom>
          <a:noFill/>
          <a:ln w="9525">
            <a:noFill/>
            <a:miter lim="800000"/>
            <a:headEnd/>
            <a:tailEnd/>
          </a:ln>
        </p:spPr>
      </p:pic>
      <p:sp>
        <p:nvSpPr>
          <p:cNvPr id="5" name="Speech Bubble: Rectangle 5"/>
          <p:cNvSpPr/>
          <p:nvPr/>
        </p:nvSpPr>
        <p:spPr>
          <a:xfrm>
            <a:off x="2906714" y="1684338"/>
            <a:ext cx="7233880" cy="744537"/>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anchor="ctr"/>
          <a:lstStyle/>
          <a:p>
            <a:r>
              <a:rPr lang="ro-RO" sz="2000" b="1" dirty="0">
                <a:solidFill>
                  <a:srgbClr val="003399"/>
                </a:solidFill>
                <a:cs typeface="Arial" charset="0"/>
              </a:rPr>
              <a:t>Sănătatea mintală este influențată de viața cotidiană, inclusiv de muncă!</a:t>
            </a:r>
          </a:p>
        </p:txBody>
      </p:sp>
      <p:sp>
        <p:nvSpPr>
          <p:cNvPr id="20484" name="Content Placeholder 2"/>
          <p:cNvSpPr txBox="1">
            <a:spLocks/>
          </p:cNvSpPr>
          <p:nvPr/>
        </p:nvSpPr>
        <p:spPr bwMode="auto">
          <a:xfrm>
            <a:off x="3271839" y="2670175"/>
            <a:ext cx="6868755" cy="3319659"/>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Munca poate fi benefică pentru sănătatea mintală, </a:t>
            </a:r>
            <a:r>
              <a:rPr lang="ro-RO" dirty="0">
                <a:solidFill>
                  <a:srgbClr val="003399"/>
                </a:solidFill>
              </a:rPr>
              <a:t>oferind un scop, o structură și interacțiuni sociale – </a:t>
            </a:r>
            <a:r>
              <a:rPr lang="ro-RO" b="1" dirty="0">
                <a:solidFill>
                  <a:srgbClr val="003399"/>
                </a:solidFill>
              </a:rPr>
              <a:t>dacă este bine planificată</a:t>
            </a:r>
            <a:r>
              <a:rPr lang="ro-RO" dirty="0">
                <a:solidFill>
                  <a:srgbClr val="003399"/>
                </a:solidFill>
              </a:rPr>
              <a:t> și într-un </a:t>
            </a:r>
            <a:r>
              <a:rPr lang="ro-RO" b="1" dirty="0">
                <a:solidFill>
                  <a:srgbClr val="003399"/>
                </a:solidFill>
              </a:rPr>
              <a:t>mediu prielnic</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Riscurile psihosociale la locul de muncă</a:t>
            </a:r>
            <a:r>
              <a:rPr lang="ro-RO" dirty="0">
                <a:solidFill>
                  <a:srgbClr val="003399"/>
                </a:solidFill>
              </a:rPr>
              <a:t>, cum ar fi cerințele contradictorii, hărțuirea sau volumul de muncă în permanență ridicat, pot submina acest efect. </a:t>
            </a:r>
          </a:p>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Dacă nu sunt identificate</a:t>
            </a:r>
            <a:r>
              <a:rPr lang="ro-RO" dirty="0">
                <a:solidFill>
                  <a:srgbClr val="003399"/>
                </a:solidFill>
              </a:rPr>
              <a:t>, </a:t>
            </a:r>
            <a:r>
              <a:rPr lang="ro-RO" b="1" dirty="0">
                <a:solidFill>
                  <a:srgbClr val="003399"/>
                </a:solidFill>
              </a:rPr>
              <a:t>gestionate</a:t>
            </a:r>
            <a:r>
              <a:rPr lang="ro-RO" dirty="0">
                <a:solidFill>
                  <a:srgbClr val="003399"/>
                </a:solidFill>
              </a:rPr>
              <a:t> și </a:t>
            </a:r>
            <a:r>
              <a:rPr lang="ro-RO" b="1" dirty="0">
                <a:solidFill>
                  <a:srgbClr val="003399"/>
                </a:solidFill>
              </a:rPr>
              <a:t>prevenite</a:t>
            </a:r>
            <a:r>
              <a:rPr lang="ro-RO" dirty="0">
                <a:solidFill>
                  <a:srgbClr val="003399"/>
                </a:solidFill>
              </a:rPr>
              <a:t>, aceste </a:t>
            </a:r>
            <a:r>
              <a:rPr lang="ro-RO" b="1" dirty="0">
                <a:solidFill>
                  <a:srgbClr val="003399"/>
                </a:solidFill>
              </a:rPr>
              <a:t>riscuri</a:t>
            </a:r>
            <a:r>
              <a:rPr lang="ro-RO" dirty="0">
                <a:solidFill>
                  <a:srgbClr val="003399"/>
                </a:solidFill>
              </a:rPr>
              <a:t> pot duce la diverse </a:t>
            </a:r>
            <a:r>
              <a:rPr lang="ro-RO" b="1" dirty="0">
                <a:solidFill>
                  <a:srgbClr val="003399"/>
                </a:solidFill>
              </a:rPr>
              <a:t>probleme de sănătate majore</a:t>
            </a:r>
            <a:r>
              <a:rPr lang="ro-RO" dirty="0">
                <a:solidFill>
                  <a:srgbClr val="003399"/>
                </a:solidFill>
              </a:rPr>
              <a:t>, precum epuizarea profesională, depresia, anxietatea și altele.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9">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1177925" y="2686050"/>
            <a:ext cx="3236913" cy="1901825"/>
          </a:xfrm>
          <a:prstGeom prst="rect">
            <a:avLst/>
          </a:prstGeom>
          <a:noFill/>
          <a:ln w="9525">
            <a:noFill/>
            <a:miter lim="800000"/>
            <a:headEnd/>
            <a:tailEnd/>
          </a:ln>
        </p:spPr>
      </p:pic>
      <p:sp>
        <p:nvSpPr>
          <p:cNvPr id="22530"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care e miza?</a:t>
            </a:r>
          </a:p>
        </p:txBody>
      </p:sp>
      <p:sp>
        <p:nvSpPr>
          <p:cNvPr id="5" name="Speech Bubble: Rectangle 6"/>
          <p:cNvSpPr/>
          <p:nvPr/>
        </p:nvSpPr>
        <p:spPr>
          <a:xfrm>
            <a:off x="796925" y="1846263"/>
            <a:ext cx="10326688" cy="1055687"/>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anchor="ctr"/>
          <a:lstStyle/>
          <a:p>
            <a:pPr defTabSz="1217613"/>
            <a:r>
              <a:rPr lang="ro-RO" b="1" dirty="0">
                <a:solidFill>
                  <a:srgbClr val="003399"/>
                </a:solidFill>
                <a:cs typeface="Arial" charset="0"/>
              </a:rPr>
              <a:t>Se estimează că sănătatea mintală precară va duce la o scădere medie a produsului intern brut al UE cu 1,7 % pe an între 2025 și 2050. </a:t>
            </a:r>
          </a:p>
        </p:txBody>
      </p:sp>
      <p:sp>
        <p:nvSpPr>
          <p:cNvPr id="22532" name="Content Placeholder 2"/>
          <p:cNvSpPr txBox="1">
            <a:spLocks/>
          </p:cNvSpPr>
          <p:nvPr/>
        </p:nvSpPr>
        <p:spPr bwMode="auto">
          <a:xfrm>
            <a:off x="4813300" y="3033713"/>
            <a:ext cx="6310313" cy="1957387"/>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Problemele de sănătate mintală sunt </a:t>
            </a:r>
            <a:r>
              <a:rPr lang="ro-RO" b="1" dirty="0">
                <a:solidFill>
                  <a:srgbClr val="003399"/>
                </a:solidFill>
              </a:rPr>
              <a:t>în creștere</a:t>
            </a:r>
            <a:r>
              <a:rPr lang="ro-RO" dirty="0">
                <a:solidFill>
                  <a:srgbClr val="003399"/>
                </a:solidFill>
              </a:rPr>
              <a:t> în rândul europenilor. </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Problemele de sănătate mintală reprezintă o </a:t>
            </a:r>
            <a:r>
              <a:rPr lang="ro-RO" b="1" dirty="0">
                <a:solidFill>
                  <a:srgbClr val="003399"/>
                </a:solidFill>
              </a:rPr>
              <a:t>pierdere economică</a:t>
            </a:r>
            <a:r>
              <a:rPr lang="ro-RO" dirty="0">
                <a:solidFill>
                  <a:srgbClr val="003399"/>
                </a:solidFill>
              </a:rPr>
              <a:t>, determinată în mare măsură de scăderea participării forței de muncă, de creșterea absenteismului și de prezenteism.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perspectiva lucrătorilor </a:t>
            </a:r>
          </a:p>
        </p:txBody>
      </p:sp>
      <p:sp>
        <p:nvSpPr>
          <p:cNvPr id="7" name="Content Placeholder 2"/>
          <p:cNvSpPr>
            <a:spLocks noGrp="1"/>
          </p:cNvSpPr>
          <p:nvPr>
            <p:ph sz="half" idx="1"/>
          </p:nvPr>
        </p:nvSpPr>
        <p:spPr>
          <a:xfrm>
            <a:off x="623888" y="1116013"/>
            <a:ext cx="10458450" cy="1938337"/>
          </a:xfrm>
        </p:spPr>
        <p:txBody>
          <a:bodyPr rtlCol="0">
            <a:noAutofit/>
          </a:bodyPr>
          <a:lstStyle/>
          <a:p>
            <a:pPr marL="233363" indent="-233363" defTabSz="457189" eaLnBrk="1" fontAlgn="auto" hangingPunct="1">
              <a:spcAft>
                <a:spcPts val="0"/>
              </a:spcAft>
              <a:defRPr/>
            </a:pPr>
            <a:r>
              <a:rPr lang="ro-RO" dirty="0"/>
              <a:t>Peste patru din zece lucrători din UE (44 %)</a:t>
            </a:r>
            <a:r>
              <a:rPr lang="ro-RO" b="0" dirty="0"/>
              <a:t> declară că sunt expuși unei </a:t>
            </a:r>
            <a:r>
              <a:rPr lang="ro-RO" dirty="0"/>
              <a:t>presiuni severe a timpului</a:t>
            </a:r>
            <a:r>
              <a:rPr lang="ro-RO" b="0" dirty="0"/>
              <a:t> sau unui </a:t>
            </a:r>
            <a:r>
              <a:rPr lang="ro-RO" dirty="0"/>
              <a:t>volum de muncă excesiv</a:t>
            </a:r>
            <a:r>
              <a:rPr lang="ro-RO" b="0" dirty="0"/>
              <a:t>, potrivit </a:t>
            </a:r>
            <a:r>
              <a:rPr lang="ro-RO" b="0" u="sng" dirty="0">
                <a:solidFill>
                  <a:srgbClr val="92D050"/>
                </a:solidFill>
                <a:hlinkClick r:id="rId3">
                  <a:extLst>
                    <a:ext uri="{A12FA001-AC4F-418D-AE19-62706E023703}">
                      <ahyp:hlinkClr xmlns:ahyp="http://schemas.microsoft.com/office/drawing/2018/hyperlinkcolor" xmlns="" val="tx"/>
                    </a:ext>
                  </a:extLst>
                </a:hlinkClick>
              </a:rPr>
              <a:t>sondajului „Pulsul SSM 2025” realizat în rândul lucrătorilor</a:t>
            </a:r>
            <a:r>
              <a:rPr lang="ro-RO" b="0" dirty="0"/>
              <a:t>.</a:t>
            </a:r>
            <a:r>
              <a:rPr lang="ro-RO" dirty="0"/>
              <a:t/>
            </a:r>
            <a:br>
              <a:rPr lang="ro-RO" dirty="0"/>
            </a:br>
            <a:endParaRPr lang="ro-RO" dirty="0"/>
          </a:p>
          <a:p>
            <a:pPr marL="233363" indent="-233363" defTabSz="457189" eaLnBrk="1" fontAlgn="auto" hangingPunct="1">
              <a:spcAft>
                <a:spcPts val="0"/>
              </a:spcAft>
              <a:defRPr/>
            </a:pPr>
            <a:r>
              <a:rPr lang="ro-RO" dirty="0"/>
              <a:t>Mulți lucrători afirmă că locul de muncă le afectează negativ sănătatea:</a:t>
            </a:r>
          </a:p>
          <a:p>
            <a:pPr marL="431989" lvl="1" indent="-179996" defTabSz="457189" eaLnBrk="1" fontAlgn="auto" hangingPunct="1">
              <a:spcBef>
                <a:spcPts val="0"/>
              </a:spcBef>
              <a:spcAft>
                <a:spcPts val="0"/>
              </a:spcAft>
              <a:buFont typeface="Arial" pitchFamily="34" charset="0"/>
              <a:buChar char="•"/>
              <a:defRPr/>
            </a:pPr>
            <a:r>
              <a:rPr lang="ro-RO" dirty="0">
                <a:solidFill>
                  <a:schemeClr val="tx2"/>
                </a:solidFill>
              </a:rPr>
              <a:t>37 % din lucrători se confruntă cu oboseală generală. </a:t>
            </a:r>
          </a:p>
          <a:p>
            <a:pPr marL="431989" lvl="1" indent="-179996" defTabSz="457189" eaLnBrk="1" fontAlgn="auto" hangingPunct="1">
              <a:spcBef>
                <a:spcPts val="0"/>
              </a:spcBef>
              <a:spcAft>
                <a:spcPts val="0"/>
              </a:spcAft>
              <a:buFont typeface="Arial" pitchFamily="34" charset="0"/>
              <a:buChar char="•"/>
              <a:defRPr/>
            </a:pPr>
            <a:r>
              <a:rPr lang="ro-RO" dirty="0">
                <a:solidFill>
                  <a:schemeClr val="tx2"/>
                </a:solidFill>
              </a:rPr>
              <a:t>29 % din lucrători suferă de stres, depresie sau anxietate</a:t>
            </a:r>
            <a:r>
              <a:rPr lang="ro-RO" dirty="0"/>
              <a:t>.</a:t>
            </a:r>
          </a:p>
          <a:p>
            <a:pPr marL="0" indent="0" defTabSz="457189" eaLnBrk="1" fontAlgn="auto" hangingPunct="1">
              <a:spcAft>
                <a:spcPts val="0"/>
              </a:spcAft>
              <a:buFont typeface="Wingdings" pitchFamily="2" charset="2"/>
              <a:buNone/>
              <a:defRPr/>
            </a:pPr>
            <a:r>
              <a:rPr lang="ro-RO" dirty="0"/>
              <a:t/>
            </a:r>
            <a:br>
              <a:rPr lang="ro-RO" dirty="0"/>
            </a:br>
            <a:endParaRPr lang="ro-RO" dirty="0"/>
          </a:p>
        </p:txBody>
      </p:sp>
      <p:grpSp>
        <p:nvGrpSpPr>
          <p:cNvPr id="24579" name="Group 10" descr="Fotografie cu un lucrător așezat la birou, citind încruntat documente. În stânga sa se află o mascotă care jonglează cu diferite pictograme digitale, cum ar fi o foaie de hârtie, un semn de întrebare, grafice și un ceas, pentru a simboliza presiunea severă a timpului și volumul de muncă excesiv.  "/>
          <p:cNvGrpSpPr>
            <a:grpSpLocks/>
          </p:cNvGrpSpPr>
          <p:nvPr/>
        </p:nvGrpSpPr>
        <p:grpSpPr bwMode="auto">
          <a:xfrm>
            <a:off x="3708400" y="3333750"/>
            <a:ext cx="4511675" cy="2586038"/>
            <a:chOff x="3709069" y="3334449"/>
            <a:chExt cx="4511103" cy="2585584"/>
          </a:xfrm>
        </p:grpSpPr>
        <p:pic>
          <p:nvPicPr>
            <p:cNvPr id="24580" name="Picture 8" descr="Fotografie cu un lucrător așezat la birou, citind încruntat documente. În stânga sa se află o mascotă care jonglează cu diferite pictograme digitale, cum ar fi o foaie de hârtie, un semn de întrebare, grafice și un ceas, pentru a simboliza presiunea severă a timpului și volumul de muncă excesiv.  "/>
            <p:cNvPicPr>
              <a:picLocks noChangeAspect="1"/>
            </p:cNvPicPr>
            <p:nvPr/>
          </p:nvPicPr>
          <p:blipFill>
            <a:blip r:embed="rId4"/>
            <a:srcRect/>
            <a:stretch>
              <a:fillRect/>
            </a:stretch>
          </p:blipFill>
          <p:spPr bwMode="auto">
            <a:xfrm>
              <a:off x="3709069" y="3334449"/>
              <a:ext cx="4511103" cy="2585584"/>
            </a:xfrm>
            <a:prstGeom prst="rect">
              <a:avLst/>
            </a:prstGeom>
            <a:noFill/>
            <a:ln w="9525">
              <a:noFill/>
              <a:miter lim="800000"/>
              <a:headEnd/>
              <a:tailEnd/>
            </a:ln>
          </p:spPr>
        </p:pic>
        <p:sp>
          <p:nvSpPr>
            <p:cNvPr id="24581" name="TextBox 9"/>
            <p:cNvSpPr txBox="1">
              <a:spLocks noChangeArrowheads="1"/>
            </p:cNvSpPr>
            <p:nvPr/>
          </p:nvSpPr>
          <p:spPr bwMode="auto">
            <a:xfrm rot="-5400000">
              <a:off x="7397570" y="5097431"/>
              <a:ext cx="1445149" cy="200055"/>
            </a:xfrm>
            <a:prstGeom prst="rect">
              <a:avLst/>
            </a:prstGeom>
            <a:noFill/>
            <a:ln w="9525">
              <a:noFill/>
              <a:miter lim="800000"/>
              <a:headEnd/>
              <a:tailEnd/>
            </a:ln>
          </p:spPr>
          <p:txBody>
            <a:bodyPr>
              <a:spAutoFit/>
            </a:bodyPr>
            <a:lstStyle/>
            <a:p>
              <a:r>
                <a:rPr lang="ro-RO" sz="700"/>
                <a:t>© Liubomir – stock.adobe.com</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00074" y="179388"/>
            <a:ext cx="11153561" cy="490537"/>
          </a:xfrm>
        </p:spPr>
        <p:txBody>
          <a:bodyPr/>
          <a:lstStyle/>
          <a:p>
            <a:pPr eaLnBrk="1" hangingPunct="1"/>
            <a:r>
              <a:rPr lang="ro-RO" dirty="0">
                <a:solidFill>
                  <a:srgbClr val="003399"/>
                </a:solidFill>
                <a:cs typeface="Trebuchet MS" pitchFamily="34" charset="0"/>
              </a:rPr>
              <a:t>Imaginea</a:t>
            </a:r>
            <a:r>
              <a:rPr lang="ro-RO" dirty="0">
                <a:cs typeface="Trebuchet MS" pitchFamily="34" charset="0"/>
              </a:rPr>
              <a:t> de ansamblu: perspectiva organizațiilor și cea a lucrătorilor -1- </a:t>
            </a:r>
          </a:p>
        </p:txBody>
      </p:sp>
      <p:sp>
        <p:nvSpPr>
          <p:cNvPr id="4" name="TextBox 2"/>
          <p:cNvSpPr txBox="1"/>
          <p:nvPr/>
        </p:nvSpPr>
        <p:spPr>
          <a:xfrm>
            <a:off x="0" y="965200"/>
            <a:ext cx="10829925" cy="8001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Riscurile psihosociale la locul de muncă: organizații versus lucrători.</a:t>
            </a:r>
          </a:p>
          <a:p>
            <a:pPr fontAlgn="auto">
              <a:spcBef>
                <a:spcPts val="0"/>
              </a:spcBef>
              <a:spcAft>
                <a:spcPts val="0"/>
              </a:spcAft>
              <a:defRPr/>
            </a:pPr>
            <a:r>
              <a:rPr lang="ro-RO" sz="1800" dirty="0">
                <a:latin typeface="+mn-lt"/>
              </a:rPr>
              <a:t>Tipare similare, perspective diferite</a:t>
            </a:r>
            <a:r>
              <a:rPr lang="ro-RO" sz="1800" b="1" dirty="0">
                <a:latin typeface="+mn-lt"/>
              </a:rPr>
              <a:t> </a:t>
            </a:r>
          </a:p>
        </p:txBody>
      </p:sp>
      <p:grpSp>
        <p:nvGrpSpPr>
          <p:cNvPr id="26627" name="Group 2" descr="O casetă de date în care se compară nivelul de presiune a timpului resimțit de organizații și de lucrători. Acesta este indicat prin semicercuri și procente. Organizațiile resimt presiunea timpului în procent de 44 %, iar lucrătorii – de 43 %. "/>
          <p:cNvGrpSpPr>
            <a:grpSpLocks/>
          </p:cNvGrpSpPr>
          <p:nvPr/>
        </p:nvGrpSpPr>
        <p:grpSpPr bwMode="auto">
          <a:xfrm>
            <a:off x="1409700" y="2087563"/>
            <a:ext cx="4541838" cy="2357437"/>
            <a:chOff x="874654" y="2168532"/>
            <a:chExt cx="4542009" cy="2356922"/>
          </a:xfrm>
        </p:grpSpPr>
        <p:grpSp>
          <p:nvGrpSpPr>
            <p:cNvPr id="26661" name="Group 17"/>
            <p:cNvGrpSpPr>
              <a:grpSpLocks/>
            </p:cNvGrpSpPr>
            <p:nvPr/>
          </p:nvGrpSpPr>
          <p:grpSpPr bwMode="auto">
            <a:xfrm>
              <a:off x="875589" y="4220531"/>
              <a:ext cx="4541074" cy="304923"/>
              <a:chOff x="902464" y="4494345"/>
              <a:chExt cx="4541074" cy="304923"/>
            </a:xfrm>
          </p:grpSpPr>
          <p:sp>
            <p:nvSpPr>
              <p:cNvPr id="72" name="Rectangle: Top Corners Rounded 71"/>
              <p:cNvSpPr/>
              <p:nvPr/>
            </p:nvSpPr>
            <p:spPr>
              <a:xfrm rot="10800000">
                <a:off x="903117" y="4494535"/>
                <a:ext cx="4046689" cy="265055"/>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75" name="Content Placeholder 2"/>
              <p:cNvSpPr txBox="1">
                <a:spLocks/>
              </p:cNvSpPr>
              <p:nvPr/>
            </p:nvSpPr>
            <p:spPr bwMode="auto">
              <a:xfrm>
                <a:off x="1395412" y="4508968"/>
                <a:ext cx="4048126" cy="290300"/>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000" b="1" i="1">
                    <a:solidFill>
                      <a:schemeClr val="tx2"/>
                    </a:solidFill>
                  </a:rPr>
                  <a:t>Sursa: </a:t>
                </a:r>
                <a:r>
                  <a:rPr lang="ro-RO" sz="1000">
                    <a:solidFill>
                      <a:schemeClr val="tx2"/>
                    </a:solidFill>
                  </a:rPr>
                  <a:t>Pulsul SSM 2025, ESENER 2024, UE-27</a:t>
                </a:r>
              </a:p>
            </p:txBody>
          </p:sp>
        </p:grpSp>
        <p:sp>
          <p:nvSpPr>
            <p:cNvPr id="31" name="Rectangle: Top Corners Rounded 30"/>
            <p:cNvSpPr/>
            <p:nvPr/>
          </p:nvSpPr>
          <p:spPr>
            <a:xfrm rot="10800000">
              <a:off x="874654" y="2438348"/>
              <a:ext cx="4048277" cy="2047428"/>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6663" name="Group 32"/>
            <p:cNvGrpSpPr>
              <a:grpSpLocks/>
            </p:cNvGrpSpPr>
            <p:nvPr/>
          </p:nvGrpSpPr>
          <p:grpSpPr bwMode="auto">
            <a:xfrm>
              <a:off x="2524383" y="2968547"/>
              <a:ext cx="590550" cy="1106036"/>
              <a:chOff x="2545648" y="3098072"/>
              <a:chExt cx="590550" cy="1106036"/>
            </a:xfrm>
          </p:grpSpPr>
          <p:cxnSp>
            <p:nvCxnSpPr>
              <p:cNvPr id="68" name="Straight Connector 67"/>
              <p:cNvCxnSpPr>
                <a:cxnSpLocks/>
              </p:cNvCxnSpPr>
              <p:nvPr/>
            </p:nvCxnSpPr>
            <p:spPr>
              <a:xfrm>
                <a:off x="2840680" y="3097982"/>
                <a:ext cx="0" cy="110624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p:cNvSpPr/>
              <p:nvPr/>
            </p:nvSpPr>
            <p:spPr>
              <a:xfrm>
                <a:off x="2545394" y="3374147"/>
                <a:ext cx="590572" cy="590421"/>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ro-RO" sz="1400" b="1"/>
                  <a:t>VS</a:t>
                </a:r>
              </a:p>
            </p:txBody>
          </p:sp>
        </p:grpSp>
        <p:sp>
          <p:nvSpPr>
            <p:cNvPr id="26664" name="Content Placeholder 2"/>
            <p:cNvSpPr txBox="1">
              <a:spLocks/>
            </p:cNvSpPr>
            <p:nvPr/>
          </p:nvSpPr>
          <p:spPr bwMode="auto">
            <a:xfrm>
              <a:off x="1044301" y="2761294"/>
              <a:ext cx="1411503" cy="459555"/>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ORGANIZAȚII</a:t>
              </a:r>
            </a:p>
          </p:txBody>
        </p:sp>
        <p:sp>
          <p:nvSpPr>
            <p:cNvPr id="26665" name="Content Placeholder 2"/>
            <p:cNvSpPr txBox="1">
              <a:spLocks/>
            </p:cNvSpPr>
            <p:nvPr/>
          </p:nvSpPr>
          <p:spPr bwMode="auto">
            <a:xfrm>
              <a:off x="3234332" y="2764376"/>
              <a:ext cx="1391613" cy="328849"/>
            </a:xfrm>
            <a:prstGeom prst="rect">
              <a:avLst/>
            </a:prstGeom>
            <a:noFill/>
            <a:ln w="9525">
              <a:noFill/>
              <a:miter lim="800000"/>
              <a:headEnd/>
              <a:tailEnd/>
            </a:ln>
          </p:spPr>
          <p:txBody>
            <a:bodyPr/>
            <a:lstStyle/>
            <a:p>
              <a:pPr algn="ctr" defTabSz="455613">
                <a:spcBef>
                  <a:spcPts val="1200"/>
                </a:spcBef>
                <a:spcAft>
                  <a:spcPts val="600"/>
                </a:spcAft>
                <a:buClr>
                  <a:schemeClr val="tx2"/>
                </a:buClr>
                <a:buFont typeface="Wingdings" pitchFamily="2" charset="2"/>
                <a:buNone/>
              </a:pPr>
              <a:r>
                <a:rPr lang="ro-RO" sz="1400" b="1" dirty="0">
                  <a:solidFill>
                    <a:srgbClr val="A9DE4E"/>
                  </a:solidFill>
                </a:rPr>
                <a:t>LUCRĂTORI</a:t>
              </a:r>
            </a:p>
          </p:txBody>
        </p:sp>
        <p:pic>
          <p:nvPicPr>
            <p:cNvPr id="26666" name="Picture 47"/>
            <p:cNvPicPr>
              <a:picLocks noChangeAspect="1"/>
            </p:cNvPicPr>
            <p:nvPr/>
          </p:nvPicPr>
          <p:blipFill>
            <a:blip r:embed="rId3"/>
            <a:srcRect/>
            <a:stretch>
              <a:fillRect/>
            </a:stretch>
          </p:blipFill>
          <p:spPr bwMode="auto">
            <a:xfrm>
              <a:off x="1250458" y="3035987"/>
              <a:ext cx="1016293" cy="1016293"/>
            </a:xfrm>
            <a:prstGeom prst="rect">
              <a:avLst/>
            </a:prstGeom>
            <a:noFill/>
            <a:ln w="9525">
              <a:noFill/>
              <a:miter lim="800000"/>
              <a:headEnd/>
              <a:tailEnd/>
            </a:ln>
          </p:spPr>
        </p:pic>
        <p:pic>
          <p:nvPicPr>
            <p:cNvPr id="26667" name="Picture 52"/>
            <p:cNvPicPr>
              <a:picLocks noChangeAspect="1"/>
            </p:cNvPicPr>
            <p:nvPr/>
          </p:nvPicPr>
          <p:blipFill>
            <a:blip r:embed="rId4"/>
            <a:srcRect/>
            <a:stretch>
              <a:fillRect/>
            </a:stretch>
          </p:blipFill>
          <p:spPr bwMode="auto">
            <a:xfrm>
              <a:off x="3404793" y="3063152"/>
              <a:ext cx="1016293" cy="1011431"/>
            </a:xfrm>
            <a:prstGeom prst="rect">
              <a:avLst/>
            </a:prstGeom>
            <a:noFill/>
            <a:ln w="9525">
              <a:noFill/>
              <a:miter lim="800000"/>
              <a:headEnd/>
              <a:tailEnd/>
            </a:ln>
          </p:spPr>
        </p:pic>
        <p:sp>
          <p:nvSpPr>
            <p:cNvPr id="59" name="Rectangle: Top Corners Rounded 58"/>
            <p:cNvSpPr/>
            <p:nvPr/>
          </p:nvSpPr>
          <p:spPr>
            <a:xfrm>
              <a:off x="874654" y="2168532"/>
              <a:ext cx="4059391" cy="530109"/>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69" name="TextBox 61"/>
            <p:cNvSpPr txBox="1">
              <a:spLocks noChangeArrowheads="1"/>
            </p:cNvSpPr>
            <p:nvPr/>
          </p:nvSpPr>
          <p:spPr bwMode="auto">
            <a:xfrm>
              <a:off x="1500153" y="2295504"/>
              <a:ext cx="3287836" cy="304734"/>
            </a:xfrm>
            <a:prstGeom prst="rect">
              <a:avLst/>
            </a:prstGeom>
            <a:noFill/>
            <a:ln w="9525">
              <a:noFill/>
              <a:miter lim="800000"/>
              <a:headEnd/>
              <a:tailEnd/>
            </a:ln>
          </p:spPr>
          <p:txBody>
            <a:bodyPr>
              <a:spAutoFit/>
            </a:bodyPr>
            <a:lstStyle/>
            <a:p>
              <a:r>
                <a:rPr lang="ro-RO" sz="1400" b="1">
                  <a:solidFill>
                    <a:schemeClr val="bg1"/>
                  </a:solidFill>
                </a:rPr>
                <a:t>PRESIUNEA TIMPULUI</a:t>
              </a:r>
            </a:p>
          </p:txBody>
        </p:sp>
        <p:pic>
          <p:nvPicPr>
            <p:cNvPr id="26670" name="Graphic 63"/>
            <p:cNvPicPr>
              <a:picLocks noChangeAspect="1"/>
            </p:cNvPicPr>
            <p:nvPr/>
          </p:nvPicPr>
          <p:blipFill>
            <a:blip r:embed="rId5"/>
            <a:srcRect/>
            <a:stretch>
              <a:fillRect/>
            </a:stretch>
          </p:blipFill>
          <p:spPr bwMode="auto">
            <a:xfrm>
              <a:off x="1025162" y="2198067"/>
              <a:ext cx="335444" cy="466705"/>
            </a:xfrm>
            <a:prstGeom prst="rect">
              <a:avLst/>
            </a:prstGeom>
            <a:noFill/>
            <a:ln w="9525">
              <a:noFill/>
              <a:miter lim="800000"/>
              <a:headEnd/>
              <a:tailEnd/>
            </a:ln>
          </p:spPr>
        </p:pic>
        <p:pic>
          <p:nvPicPr>
            <p:cNvPr id="26671" name="Graphic 65"/>
            <p:cNvPicPr>
              <a:picLocks noChangeAspect="1"/>
            </p:cNvPicPr>
            <p:nvPr/>
          </p:nvPicPr>
          <p:blipFill>
            <a:blip r:embed="rId6"/>
            <a:srcRect/>
            <a:stretch>
              <a:fillRect/>
            </a:stretch>
          </p:blipFill>
          <p:spPr bwMode="auto">
            <a:xfrm>
              <a:off x="1276146" y="4251907"/>
              <a:ext cx="150389" cy="177732"/>
            </a:xfrm>
            <a:prstGeom prst="rect">
              <a:avLst/>
            </a:prstGeom>
            <a:noFill/>
            <a:ln w="9525">
              <a:noFill/>
              <a:miter lim="800000"/>
              <a:headEnd/>
              <a:tailEnd/>
            </a:ln>
          </p:spPr>
        </p:pic>
      </p:grpSp>
      <p:grpSp>
        <p:nvGrpSpPr>
          <p:cNvPr id="26628" name="Group 73" descr="O casetă de date în care se compară nivelul deficitar de comunicare și cooperare resimțit de organizații și de lucrători. Acesta este indicat prin semicercuri și procente. Organizațiile resimt comunicarea și cooperarea deficitare în procent de 19 %, iar lucrătorii – de 29 %. "/>
          <p:cNvGrpSpPr>
            <a:grpSpLocks/>
          </p:cNvGrpSpPr>
          <p:nvPr/>
        </p:nvGrpSpPr>
        <p:grpSpPr bwMode="auto">
          <a:xfrm>
            <a:off x="6265863" y="2017713"/>
            <a:ext cx="4545012" cy="2357437"/>
            <a:chOff x="5927303" y="1825127"/>
            <a:chExt cx="4544828" cy="2356922"/>
          </a:xfrm>
        </p:grpSpPr>
        <p:grpSp>
          <p:nvGrpSpPr>
            <p:cNvPr id="26644" name="Group 74"/>
            <p:cNvGrpSpPr>
              <a:grpSpLocks/>
            </p:cNvGrpSpPr>
            <p:nvPr/>
          </p:nvGrpSpPr>
          <p:grpSpPr bwMode="auto">
            <a:xfrm>
              <a:off x="5927303" y="1825127"/>
              <a:ext cx="4544828" cy="2356922"/>
              <a:chOff x="5927303" y="1825127"/>
              <a:chExt cx="4544828" cy="2356922"/>
            </a:xfrm>
          </p:grpSpPr>
          <p:grpSp>
            <p:nvGrpSpPr>
              <p:cNvPr id="26647" name="Group 77"/>
              <p:cNvGrpSpPr>
                <a:grpSpLocks/>
              </p:cNvGrpSpPr>
              <p:nvPr/>
            </p:nvGrpSpPr>
            <p:grpSpPr bwMode="auto">
              <a:xfrm>
                <a:off x="5927303" y="1825127"/>
                <a:ext cx="4544828" cy="2356922"/>
                <a:chOff x="871835" y="2168532"/>
                <a:chExt cx="4544828" cy="2356922"/>
              </a:xfrm>
            </p:grpSpPr>
            <p:grpSp>
              <p:nvGrpSpPr>
                <p:cNvPr id="26649" name="Group 79"/>
                <p:cNvGrpSpPr>
                  <a:grpSpLocks/>
                </p:cNvGrpSpPr>
                <p:nvPr/>
              </p:nvGrpSpPr>
              <p:grpSpPr bwMode="auto">
                <a:xfrm>
                  <a:off x="875590" y="4220532"/>
                  <a:ext cx="4541073" cy="304922"/>
                  <a:chOff x="902465" y="4494346"/>
                  <a:chExt cx="4541073" cy="304922"/>
                </a:xfrm>
              </p:grpSpPr>
              <p:sp>
                <p:nvSpPr>
                  <p:cNvPr id="90" name="Rectangle: Top Corners Rounded 89"/>
                  <p:cNvSpPr/>
                  <p:nvPr/>
                </p:nvSpPr>
                <p:spPr>
                  <a:xfrm rot="10800000">
                    <a:off x="901885" y="4494535"/>
                    <a:ext cx="4057486" cy="265055"/>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60" name="Content Placeholder 2"/>
                  <p:cNvSpPr txBox="1">
                    <a:spLocks/>
                  </p:cNvSpPr>
                  <p:nvPr/>
                </p:nvSpPr>
                <p:spPr bwMode="auto">
                  <a:xfrm>
                    <a:off x="1395412" y="4508968"/>
                    <a:ext cx="4048126" cy="290300"/>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000" b="1" i="1">
                        <a:solidFill>
                          <a:schemeClr val="tx2"/>
                        </a:solidFill>
                      </a:rPr>
                      <a:t>Sursa: </a:t>
                    </a:r>
                    <a:r>
                      <a:rPr lang="ro-RO" sz="1000">
                        <a:solidFill>
                          <a:schemeClr val="tx2"/>
                        </a:solidFill>
                      </a:rPr>
                      <a:t>ESENER 2024 și Pulsul SSM 2025</a:t>
                    </a:r>
                  </a:p>
                </p:txBody>
              </p:sp>
            </p:grpSp>
            <p:sp>
              <p:nvSpPr>
                <p:cNvPr id="81" name="Rectangle: Top Corners Rounded 80"/>
                <p:cNvSpPr/>
                <p:nvPr/>
              </p:nvSpPr>
              <p:spPr>
                <a:xfrm rot="10800000">
                  <a:off x="875010" y="2438348"/>
                  <a:ext cx="4047961" cy="2047428"/>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26651" name="Group 81"/>
                <p:cNvGrpSpPr>
                  <a:grpSpLocks/>
                </p:cNvGrpSpPr>
                <p:nvPr/>
              </p:nvGrpSpPr>
              <p:grpSpPr bwMode="auto">
                <a:xfrm>
                  <a:off x="2579185" y="2977117"/>
                  <a:ext cx="590550" cy="1106036"/>
                  <a:chOff x="2600450" y="3106642"/>
                  <a:chExt cx="590550" cy="1106036"/>
                </a:xfrm>
              </p:grpSpPr>
              <p:cxnSp>
                <p:nvCxnSpPr>
                  <p:cNvPr id="88" name="Straight Connector 87"/>
                  <p:cNvCxnSpPr>
                    <a:cxnSpLocks/>
                  </p:cNvCxnSpPr>
                  <p:nvPr/>
                </p:nvCxnSpPr>
                <p:spPr>
                  <a:xfrm>
                    <a:off x="2896444" y="3105917"/>
                    <a:ext cx="0" cy="110624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p:cNvSpPr/>
                  <p:nvPr/>
                </p:nvSpPr>
                <p:spPr>
                  <a:xfrm>
                    <a:off x="2601181" y="3382082"/>
                    <a:ext cx="590526" cy="590421"/>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ro-RO" sz="1400" b="1"/>
                      <a:t>VS</a:t>
                    </a:r>
                  </a:p>
                </p:txBody>
              </p:sp>
            </p:grpSp>
            <p:sp>
              <p:nvSpPr>
                <p:cNvPr id="26652" name="Content Placeholder 2"/>
                <p:cNvSpPr txBox="1">
                  <a:spLocks/>
                </p:cNvSpPr>
                <p:nvPr/>
              </p:nvSpPr>
              <p:spPr bwMode="auto">
                <a:xfrm>
                  <a:off x="1090859" y="2769865"/>
                  <a:ext cx="1417606" cy="345956"/>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ORGANIZAȚII</a:t>
                  </a:r>
                </a:p>
              </p:txBody>
            </p:sp>
            <p:sp>
              <p:nvSpPr>
                <p:cNvPr id="26653" name="Content Placeholder 2"/>
                <p:cNvSpPr txBox="1">
                  <a:spLocks/>
                </p:cNvSpPr>
                <p:nvPr/>
              </p:nvSpPr>
              <p:spPr bwMode="auto">
                <a:xfrm>
                  <a:off x="3461345" y="2772946"/>
                  <a:ext cx="1234832" cy="328849"/>
                </a:xfrm>
                <a:prstGeom prst="rect">
                  <a:avLst/>
                </a:prstGeom>
                <a:noFill/>
                <a:ln w="9525">
                  <a:noFill/>
                  <a:miter lim="800000"/>
                  <a:headEnd/>
                  <a:tailEnd/>
                </a:ln>
              </p:spPr>
              <p:txBody>
                <a:bodyPr/>
                <a:lstStyle/>
                <a:p>
                  <a:pPr algn="ctr" defTabSz="455613">
                    <a:spcBef>
                      <a:spcPts val="1200"/>
                    </a:spcBef>
                    <a:spcAft>
                      <a:spcPts val="600"/>
                    </a:spcAft>
                    <a:buClr>
                      <a:schemeClr val="tx2"/>
                    </a:buClr>
                    <a:buFont typeface="Wingdings" pitchFamily="2" charset="2"/>
                    <a:buNone/>
                  </a:pPr>
                  <a:r>
                    <a:rPr lang="ro-RO" sz="1400" b="1" dirty="0">
                      <a:solidFill>
                        <a:srgbClr val="A9DE4E"/>
                      </a:solidFill>
                    </a:rPr>
                    <a:t>LUCRĂTORI</a:t>
                  </a:r>
                </a:p>
              </p:txBody>
            </p:sp>
            <p:sp>
              <p:nvSpPr>
                <p:cNvPr id="85" name="Rectangle: Top Corners Rounded 84"/>
                <p:cNvSpPr/>
                <p:nvPr/>
              </p:nvSpPr>
              <p:spPr>
                <a:xfrm>
                  <a:off x="871835" y="2168532"/>
                  <a:ext cx="4057486" cy="530109"/>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55" name="TextBox 85"/>
                <p:cNvSpPr txBox="1">
                  <a:spLocks noChangeArrowheads="1"/>
                </p:cNvSpPr>
                <p:nvPr/>
              </p:nvSpPr>
              <p:spPr bwMode="auto">
                <a:xfrm>
                  <a:off x="1509953" y="2199820"/>
                  <a:ext cx="3217640" cy="523220"/>
                </a:xfrm>
                <a:prstGeom prst="rect">
                  <a:avLst/>
                </a:prstGeom>
                <a:noFill/>
                <a:ln w="9525">
                  <a:noFill/>
                  <a:miter lim="800000"/>
                  <a:headEnd/>
                  <a:tailEnd/>
                </a:ln>
              </p:spPr>
              <p:txBody>
                <a:bodyPr>
                  <a:spAutoFit/>
                </a:bodyPr>
                <a:lstStyle/>
                <a:p>
                  <a:r>
                    <a:rPr lang="ro-RO" sz="1400" b="1">
                      <a:solidFill>
                        <a:schemeClr val="bg1"/>
                      </a:solidFill>
                    </a:rPr>
                    <a:t>COMUNICARE ȘI COOPERARE DEFICITARE</a:t>
                  </a:r>
                </a:p>
              </p:txBody>
            </p:sp>
            <p:pic>
              <p:nvPicPr>
                <p:cNvPr id="26656" name="Graphic 86"/>
                <p:cNvPicPr>
                  <a:picLocks noChangeAspect="1"/>
                </p:cNvPicPr>
                <p:nvPr/>
              </p:nvPicPr>
              <p:blipFill>
                <a:blip r:embed="rId6"/>
                <a:srcRect/>
                <a:stretch>
                  <a:fillRect/>
                </a:stretch>
              </p:blipFill>
              <p:spPr bwMode="auto">
                <a:xfrm>
                  <a:off x="1276146" y="4251907"/>
                  <a:ext cx="150389" cy="177732"/>
                </a:xfrm>
                <a:prstGeom prst="rect">
                  <a:avLst/>
                </a:prstGeom>
                <a:noFill/>
                <a:ln w="9525">
                  <a:noFill/>
                  <a:miter lim="800000"/>
                  <a:headEnd/>
                  <a:tailEnd/>
                </a:ln>
              </p:spPr>
            </p:pic>
          </p:grpSp>
          <p:pic>
            <p:nvPicPr>
              <p:cNvPr id="26648" name="Graphic 78"/>
              <p:cNvPicPr>
                <a:picLocks noChangeAspect="1"/>
              </p:cNvPicPr>
              <p:nvPr/>
            </p:nvPicPr>
            <p:blipFill>
              <a:blip r:embed="rId7"/>
              <a:srcRect/>
              <a:stretch>
                <a:fillRect/>
              </a:stretch>
            </p:blipFill>
            <p:spPr bwMode="auto">
              <a:xfrm>
                <a:off x="6065740" y="1870963"/>
                <a:ext cx="489170" cy="466935"/>
              </a:xfrm>
              <a:prstGeom prst="rect">
                <a:avLst/>
              </a:prstGeom>
              <a:noFill/>
              <a:ln w="9525">
                <a:noFill/>
                <a:miter lim="800000"/>
                <a:headEnd/>
                <a:tailEnd/>
              </a:ln>
            </p:spPr>
          </p:pic>
        </p:grpSp>
        <p:pic>
          <p:nvPicPr>
            <p:cNvPr id="26645" name="Picture 75"/>
            <p:cNvPicPr>
              <a:picLocks noChangeAspect="1"/>
            </p:cNvPicPr>
            <p:nvPr/>
          </p:nvPicPr>
          <p:blipFill>
            <a:blip r:embed="rId8"/>
            <a:srcRect/>
            <a:stretch>
              <a:fillRect/>
            </a:stretch>
          </p:blipFill>
          <p:spPr bwMode="auto">
            <a:xfrm>
              <a:off x="6331614" y="2701703"/>
              <a:ext cx="1011429" cy="1016291"/>
            </a:xfrm>
            <a:prstGeom prst="rect">
              <a:avLst/>
            </a:prstGeom>
            <a:noFill/>
            <a:ln w="9525">
              <a:noFill/>
              <a:miter lim="800000"/>
              <a:headEnd/>
              <a:tailEnd/>
            </a:ln>
          </p:spPr>
        </p:pic>
        <p:pic>
          <p:nvPicPr>
            <p:cNvPr id="26646" name="Picture 76"/>
            <p:cNvPicPr>
              <a:picLocks noChangeAspect="1"/>
            </p:cNvPicPr>
            <p:nvPr/>
          </p:nvPicPr>
          <p:blipFill>
            <a:blip r:embed="rId9"/>
            <a:srcRect/>
            <a:stretch>
              <a:fillRect/>
            </a:stretch>
          </p:blipFill>
          <p:spPr bwMode="auto">
            <a:xfrm>
              <a:off x="8616704" y="2696564"/>
              <a:ext cx="1016291" cy="1016291"/>
            </a:xfrm>
            <a:prstGeom prst="rect">
              <a:avLst/>
            </a:prstGeom>
            <a:noFill/>
            <a:ln w="9525">
              <a:noFill/>
              <a:miter lim="800000"/>
              <a:headEnd/>
              <a:tailEnd/>
            </a:ln>
          </p:spPr>
        </p:pic>
      </p:grpSp>
      <p:sp>
        <p:nvSpPr>
          <p:cNvPr id="29" name="Rectangle 28">
            <a:extLst>
              <a:ext uri="{C183D7F6-B498-43B3-948B-1728B52AA6E4}">
                <adec:decorative xmlns:adec="http://schemas.microsoft.com/office/drawing/2017/decorative" xmlns="" val="1"/>
              </a:ext>
            </a:extLst>
          </p:cNvPr>
          <p:cNvSpPr/>
          <p:nvPr/>
        </p:nvSpPr>
        <p:spPr>
          <a:xfrm>
            <a:off x="120650" y="5567363"/>
            <a:ext cx="11417300" cy="1111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6630" name="Group 91" descr="Doar 51 % din organizații declară că își implică lucrătorii în gestionarea riscurilor psihosociale. "/>
          <p:cNvGrpSpPr>
            <a:grpSpLocks/>
          </p:cNvGrpSpPr>
          <p:nvPr/>
        </p:nvGrpSpPr>
        <p:grpSpPr bwMode="auto">
          <a:xfrm>
            <a:off x="1262063" y="4787900"/>
            <a:ext cx="8859837" cy="1641475"/>
            <a:chOff x="874652" y="4881619"/>
            <a:chExt cx="8859302" cy="1641028"/>
          </a:xfrm>
        </p:grpSpPr>
        <p:grpSp>
          <p:nvGrpSpPr>
            <p:cNvPr id="26634" name="Group 92"/>
            <p:cNvGrpSpPr>
              <a:grpSpLocks/>
            </p:cNvGrpSpPr>
            <p:nvPr/>
          </p:nvGrpSpPr>
          <p:grpSpPr bwMode="auto">
            <a:xfrm>
              <a:off x="874652" y="4881619"/>
              <a:ext cx="8859302" cy="1641028"/>
              <a:chOff x="1684165" y="4627998"/>
              <a:chExt cx="8859302" cy="1641028"/>
            </a:xfrm>
          </p:grpSpPr>
          <p:sp>
            <p:nvSpPr>
              <p:cNvPr id="95" name="Rectangle: Top Corners Rounded 94"/>
              <p:cNvSpPr/>
              <p:nvPr/>
            </p:nvSpPr>
            <p:spPr>
              <a:xfrm rot="10800000">
                <a:off x="1696864" y="4894625"/>
                <a:ext cx="8846603" cy="1374401"/>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26637" name="Group 95"/>
              <p:cNvGrpSpPr>
                <a:grpSpLocks/>
              </p:cNvGrpSpPr>
              <p:nvPr/>
            </p:nvGrpSpPr>
            <p:grpSpPr bwMode="auto">
              <a:xfrm>
                <a:off x="1684165" y="4627998"/>
                <a:ext cx="8846603" cy="1639441"/>
                <a:chOff x="874651" y="2168532"/>
                <a:chExt cx="8846603" cy="1639441"/>
              </a:xfrm>
            </p:grpSpPr>
            <p:sp>
              <p:nvSpPr>
                <p:cNvPr id="98" name="Rectangle: Top Corners Rounded 97"/>
                <p:cNvSpPr/>
                <p:nvPr/>
              </p:nvSpPr>
              <p:spPr>
                <a:xfrm rot="10800000">
                  <a:off x="874651" y="2436747"/>
                  <a:ext cx="8846603" cy="1371226"/>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40" name="Content Placeholder 2"/>
                <p:cNvSpPr txBox="1">
                  <a:spLocks/>
                </p:cNvSpPr>
                <p:nvPr/>
              </p:nvSpPr>
              <p:spPr bwMode="auto">
                <a:xfrm>
                  <a:off x="990143" y="3053138"/>
                  <a:ext cx="817166" cy="459555"/>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a:solidFill>
                        <a:schemeClr val="tx2"/>
                      </a:solidFill>
                    </a:rPr>
                    <a:t>DOAR</a:t>
                  </a:r>
                </a:p>
              </p:txBody>
            </p:sp>
            <p:sp>
              <p:nvSpPr>
                <p:cNvPr id="26641" name="Content Placeholder 2" descr="O casetă care arată procentul de implicare a lucrătorilor în organizații atunci când se abordează riscurile psihosociale la locul de muncă. Procentul este de 51 %. "/>
                <p:cNvSpPr txBox="1">
                  <a:spLocks/>
                </p:cNvSpPr>
                <p:nvPr/>
              </p:nvSpPr>
              <p:spPr bwMode="auto">
                <a:xfrm>
                  <a:off x="2664257" y="2791707"/>
                  <a:ext cx="3011414" cy="959059"/>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600" dirty="0">
                      <a:solidFill>
                        <a:schemeClr val="tx2"/>
                      </a:solidFill>
                    </a:rPr>
                    <a:t>din organizații declară că își implică lucrătorii în gestionarea riscurilor psihosociale.</a:t>
                  </a:r>
                </a:p>
              </p:txBody>
            </p:sp>
            <p:sp>
              <p:nvSpPr>
                <p:cNvPr id="101" name="Rectangle: Top Corners Rounded 100"/>
                <p:cNvSpPr/>
                <p:nvPr/>
              </p:nvSpPr>
              <p:spPr>
                <a:xfrm>
                  <a:off x="874651" y="2168532"/>
                  <a:ext cx="8846603" cy="347568"/>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43" name="TextBox 101"/>
                <p:cNvSpPr txBox="1">
                  <a:spLocks noChangeArrowheads="1"/>
                </p:cNvSpPr>
                <p:nvPr/>
              </p:nvSpPr>
              <p:spPr bwMode="auto">
                <a:xfrm>
                  <a:off x="1500427" y="2199820"/>
                  <a:ext cx="4087205" cy="307777"/>
                </a:xfrm>
                <a:prstGeom prst="rect">
                  <a:avLst/>
                </a:prstGeom>
                <a:noFill/>
                <a:ln w="9525">
                  <a:noFill/>
                  <a:miter lim="800000"/>
                  <a:headEnd/>
                  <a:tailEnd/>
                </a:ln>
              </p:spPr>
              <p:txBody>
                <a:bodyPr>
                  <a:spAutoFit/>
                </a:bodyPr>
                <a:lstStyle/>
                <a:p>
                  <a:r>
                    <a:rPr lang="ro-RO" sz="1400" b="1">
                      <a:solidFill>
                        <a:schemeClr val="bg1"/>
                      </a:solidFill>
                    </a:rPr>
                    <a:t>IMPLICAREA LUCRĂTORILOR</a:t>
                  </a:r>
                </a:p>
              </p:txBody>
            </p:sp>
          </p:grpSp>
          <p:pic>
            <p:nvPicPr>
              <p:cNvPr id="26638" name="Graphic 96"/>
              <p:cNvPicPr>
                <a:picLocks noChangeAspect="1"/>
              </p:cNvPicPr>
              <p:nvPr/>
            </p:nvPicPr>
            <p:blipFill>
              <a:blip r:embed="rId10"/>
              <a:srcRect/>
              <a:stretch>
                <a:fillRect/>
              </a:stretch>
            </p:blipFill>
            <p:spPr bwMode="auto">
              <a:xfrm>
                <a:off x="1845211" y="4756673"/>
                <a:ext cx="458249" cy="476220"/>
              </a:xfrm>
              <a:prstGeom prst="rect">
                <a:avLst/>
              </a:prstGeom>
              <a:noFill/>
              <a:ln w="9525">
                <a:noFill/>
                <a:miter lim="800000"/>
                <a:headEnd/>
                <a:tailEnd/>
              </a:ln>
            </p:spPr>
          </p:pic>
        </p:grpSp>
        <p:pic>
          <p:nvPicPr>
            <p:cNvPr id="26635" name="Picture 93"/>
            <p:cNvPicPr>
              <a:picLocks noChangeAspect="1"/>
            </p:cNvPicPr>
            <p:nvPr/>
          </p:nvPicPr>
          <p:blipFill>
            <a:blip r:embed="rId11"/>
            <a:srcRect/>
            <a:stretch>
              <a:fillRect/>
            </a:stretch>
          </p:blipFill>
          <p:spPr bwMode="auto">
            <a:xfrm>
              <a:off x="1654990" y="5410738"/>
              <a:ext cx="1011429" cy="1011429"/>
            </a:xfrm>
            <a:prstGeom prst="rect">
              <a:avLst/>
            </a:prstGeom>
            <a:noFill/>
            <a:ln w="9525">
              <a:noFill/>
              <a:miter lim="800000"/>
              <a:headEnd/>
              <a:tailEnd/>
            </a:ln>
          </p:spPr>
        </p:pic>
      </p:grpSp>
      <p:pic>
        <p:nvPicPr>
          <p:cNvPr id="26631" name="Picture 103">
            <a:extLst>
              <a:ext uri="{C183D7F6-B498-43B3-948B-1728B52AA6E4}">
                <adec:decorative xmlns:adec="http://schemas.microsoft.com/office/drawing/2017/decorative" xmlns="" val="1"/>
              </a:ext>
            </a:extLst>
          </p:cNvPr>
          <p:cNvPicPr>
            <a:picLocks noChangeAspect="1"/>
          </p:cNvPicPr>
          <p:nvPr/>
        </p:nvPicPr>
        <p:blipFill>
          <a:blip r:embed="rId12"/>
          <a:srcRect/>
          <a:stretch>
            <a:fillRect/>
          </a:stretch>
        </p:blipFill>
        <p:spPr bwMode="auto">
          <a:xfrm>
            <a:off x="6268020" y="4475163"/>
            <a:ext cx="4498975" cy="2011362"/>
          </a:xfrm>
          <a:prstGeom prst="rect">
            <a:avLst/>
          </a:prstGeom>
          <a:noFill/>
          <a:ln w="9525">
            <a:noFill/>
            <a:miter lim="800000"/>
            <a:headEnd/>
            <a:tailEnd/>
          </a:ln>
        </p:spPr>
      </p:pic>
      <p:sp>
        <p:nvSpPr>
          <p:cNvPr id="26632" name="Content Placeholder 2"/>
          <p:cNvSpPr txBox="1">
            <a:spLocks/>
          </p:cNvSpPr>
          <p:nvPr/>
        </p:nvSpPr>
        <p:spPr bwMode="auto">
          <a:xfrm>
            <a:off x="6526783" y="5420083"/>
            <a:ext cx="2870200" cy="906463"/>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Implicarea lucrătorilor este esențială pentru identificarea riscurilor și găsirea unor soluții eficiente împreună.</a:t>
            </a:r>
          </a:p>
        </p:txBody>
      </p:sp>
      <p:cxnSp>
        <p:nvCxnSpPr>
          <p:cNvPr id="106" name="Straight Connector 105">
            <a:extLst>
              <a:ext uri="{C183D7F6-B498-43B3-948B-1728B52AA6E4}">
                <adec:decorative xmlns:adec="http://schemas.microsoft.com/office/drawing/2017/decorative" xmlns="" val="1"/>
              </a:ext>
            </a:extLst>
          </p:cNvPr>
          <p:cNvCxnSpPr>
            <a:cxnSpLocks/>
          </p:cNvCxnSpPr>
          <p:nvPr/>
        </p:nvCxnSpPr>
        <p:spPr>
          <a:xfrm>
            <a:off x="6093965" y="5322888"/>
            <a:ext cx="0" cy="110648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perspectiva organizațiilor -2- </a:t>
            </a:r>
          </a:p>
        </p:txBody>
      </p:sp>
      <p:sp>
        <p:nvSpPr>
          <p:cNvPr id="13" name="TextBox 2"/>
          <p:cNvSpPr txBox="1"/>
          <p:nvPr/>
        </p:nvSpPr>
        <p:spPr>
          <a:xfrm>
            <a:off x="0" y="1293813"/>
            <a:ext cx="9385300" cy="522287"/>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Riscuri psihosociale prezente în organizații:</a:t>
            </a:r>
          </a:p>
        </p:txBody>
      </p:sp>
      <p:graphicFrame>
        <p:nvGraphicFramePr>
          <p:cNvPr id="7" name="Chart 6" descr="Grafic care prezintă o comparație a riscurilor psihosociale prezente în organizații în 2019 și în 2024:&#10;&#10;Lucrul cu clienți, pacienți, elevi etc. dificili. 2019: 59 %. 2024: 56 %&#10;Presiunea timpului 2019: 45 % 2024: 43 %&#10;Comunicare sau cooperare deficitară în cadrul organizației 2019: 18 % 2024: 19 %&#10;Program de lucru prelungit sau neregulat  2019: 21 % 2024: 18 %&#10;Teama de pierdere a locului de muncă  2019: 11 % 2024: 10 %&#10;&#10;&#10;&#10;"/>
          <p:cNvGraphicFramePr>
            <a:graphicFrameLocks/>
          </p:cNvGraphicFramePr>
          <p:nvPr>
            <p:extLst>
              <p:ext uri="{D42A27DB-BD31-4B8C-83A1-F6EECF244321}">
                <p14:modId xmlns:p14="http://schemas.microsoft.com/office/powerpoint/2010/main" val="635020947"/>
              </p:ext>
            </p:extLst>
          </p:nvPr>
        </p:nvGraphicFramePr>
        <p:xfrm>
          <a:off x="2015108" y="1542307"/>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28675" name="TextBox 3"/>
          <p:cNvSpPr txBox="1">
            <a:spLocks noChangeArrowheads="1"/>
          </p:cNvSpPr>
          <p:nvPr/>
        </p:nvSpPr>
        <p:spPr bwMode="auto">
          <a:xfrm>
            <a:off x="3954463" y="5854700"/>
            <a:ext cx="6094412" cy="276225"/>
          </a:xfrm>
          <a:prstGeom prst="rect">
            <a:avLst/>
          </a:prstGeom>
          <a:noFill/>
          <a:ln w="9525">
            <a:noFill/>
            <a:miter lim="800000"/>
            <a:headEnd/>
            <a:tailEnd/>
          </a:ln>
        </p:spPr>
        <p:txBody>
          <a:bodyPr>
            <a:spAutoFit/>
          </a:bodyPr>
          <a:lstStyle/>
          <a:p>
            <a:r>
              <a:rPr lang="ro-RO" sz="1200" i="1"/>
              <a:t>Sursa: </a:t>
            </a:r>
            <a:r>
              <a:rPr lang="ro-RO" sz="1200"/>
              <a:t>ESENER 2024 – baza: O unitate din UE-27</a:t>
            </a:r>
          </a:p>
        </p:txBody>
      </p:sp>
      <p:pic>
        <p:nvPicPr>
          <p:cNvPr id="28676" name="Graphic 7">
            <a:extLst>
              <a:ext uri="{C183D7F6-B498-43B3-948B-1728B52AA6E4}">
                <adec:decorative xmlns:adec="http://schemas.microsoft.com/office/drawing/2017/decorative" xmlns="" val="1"/>
              </a:ext>
            </a:extLst>
          </p:cNvPr>
          <p:cNvPicPr>
            <a:picLocks noChangeAspect="1"/>
          </p:cNvPicPr>
          <p:nvPr/>
        </p:nvPicPr>
        <p:blipFill>
          <a:blip r:embed="rId4"/>
          <a:srcRect/>
          <a:stretch>
            <a:fillRect/>
          </a:stretch>
        </p:blipFill>
        <p:spPr bwMode="auto">
          <a:xfrm>
            <a:off x="3714750" y="5767388"/>
            <a:ext cx="239713" cy="28416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ro-RO">
                <a:cs typeface="Trebuchet MS" pitchFamily="34" charset="0"/>
              </a:rPr>
              <a:t>Scopurile și obiectivele campaniei</a:t>
            </a:r>
          </a:p>
        </p:txBody>
      </p:sp>
      <p:sp>
        <p:nvSpPr>
          <p:cNvPr id="4" name="TextBox 2"/>
          <p:cNvSpPr txBox="1"/>
          <p:nvPr/>
        </p:nvSpPr>
        <p:spPr>
          <a:xfrm>
            <a:off x="-1" y="1293813"/>
            <a:ext cx="9962707"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Să crească gradul de conștientizare cu privire la: </a:t>
            </a:r>
          </a:p>
        </p:txBody>
      </p:sp>
      <p:sp>
        <p:nvSpPr>
          <p:cNvPr id="7" name="Content Placeholder 2"/>
          <p:cNvSpPr txBox="1">
            <a:spLocks/>
          </p:cNvSpPr>
          <p:nvPr/>
        </p:nvSpPr>
        <p:spPr>
          <a:xfrm>
            <a:off x="600075" y="1823826"/>
            <a:ext cx="9848743" cy="941387"/>
          </a:xfrm>
          <a:prstGeom prst="rect">
            <a:avLst/>
          </a:prstGeom>
        </p:spPr>
        <p:txBody>
          <a:bodyPr lIns="121920" tIns="60960" rIns="121920" bIns="60960"/>
          <a:lstStyle/>
          <a:p>
            <a:pPr marL="233363" indent="-233363" defTabSz="342900">
              <a:spcBef>
                <a:spcPts val="0"/>
              </a:spcBef>
              <a:spcAft>
                <a:spcPts val="600"/>
              </a:spcAft>
              <a:buClr>
                <a:schemeClr val="tx2"/>
              </a:buClr>
              <a:buFont typeface="Wingdings" pitchFamily="2" charset="2"/>
              <a:buChar char="§"/>
            </a:pPr>
            <a:r>
              <a:rPr lang="ro-RO" b="1" dirty="0">
                <a:solidFill>
                  <a:srgbClr val="003399"/>
                </a:solidFill>
              </a:rPr>
              <a:t>impactul unui mediu de lucru bun asupra sănătății mintale și asupra stării de bine</a:t>
            </a:r>
            <a:r>
              <a:rPr lang="ro-RO" dirty="0">
                <a:solidFill>
                  <a:srgbClr val="003399"/>
                </a:solidFill>
              </a:rPr>
              <a:t>;</a:t>
            </a:r>
          </a:p>
          <a:p>
            <a:pPr marL="233363" indent="-233363" defTabSz="342900">
              <a:spcBef>
                <a:spcPts val="0"/>
              </a:spcBef>
              <a:spcAft>
                <a:spcPts val="600"/>
              </a:spcAft>
              <a:buClr>
                <a:schemeClr val="tx2"/>
              </a:buClr>
              <a:buFont typeface="Wingdings" pitchFamily="2" charset="2"/>
              <a:buChar char="§"/>
            </a:pPr>
            <a:r>
              <a:rPr lang="ro-RO" dirty="0">
                <a:solidFill>
                  <a:srgbClr val="003399"/>
                </a:solidFill>
              </a:rPr>
              <a:t>importanța </a:t>
            </a:r>
            <a:r>
              <a:rPr lang="ro-RO" b="1" dirty="0">
                <a:solidFill>
                  <a:srgbClr val="003399"/>
                </a:solidFill>
              </a:rPr>
              <a:t>evaluării</a:t>
            </a:r>
            <a:r>
              <a:rPr lang="ro-RO" dirty="0">
                <a:solidFill>
                  <a:srgbClr val="003399"/>
                </a:solidFill>
              </a:rPr>
              <a:t>, </a:t>
            </a:r>
            <a:r>
              <a:rPr lang="ro-RO" b="1" dirty="0">
                <a:solidFill>
                  <a:srgbClr val="003399"/>
                </a:solidFill>
              </a:rPr>
              <a:t>prevenirii și gestionării riscurilor psihosociale</a:t>
            </a:r>
            <a:r>
              <a:rPr lang="ro-RO" dirty="0">
                <a:solidFill>
                  <a:srgbClr val="003399"/>
                </a:solidFill>
              </a:rPr>
              <a:t>. </a:t>
            </a:r>
            <a:r>
              <a:rPr lang="ro-RO" b="1" dirty="0">
                <a:solidFill>
                  <a:srgbClr val="003399"/>
                </a:solidFill>
              </a:rPr>
              <a:t> </a:t>
            </a:r>
          </a:p>
          <a:p>
            <a:pPr marL="233363" indent="-233363" defTabSz="342900">
              <a:spcBef>
                <a:spcPts val="0"/>
              </a:spcBef>
              <a:spcAft>
                <a:spcPts val="600"/>
              </a:spcAft>
              <a:buClr>
                <a:schemeClr val="tx2"/>
              </a:buClr>
              <a:buFont typeface="Wingdings" pitchFamily="2" charset="2"/>
              <a:buNone/>
            </a:pPr>
            <a:endParaRPr lang="en-GB" dirty="0">
              <a:solidFill>
                <a:srgbClr val="003399"/>
              </a:solidFill>
            </a:endParaRPr>
          </a:p>
        </p:txBody>
      </p:sp>
      <p:sp>
        <p:nvSpPr>
          <p:cNvPr id="5" name="TextBox 2"/>
          <p:cNvSpPr txBox="1"/>
          <p:nvPr/>
        </p:nvSpPr>
        <p:spPr>
          <a:xfrm>
            <a:off x="0" y="2867562"/>
            <a:ext cx="7517219"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Să încurajeze:</a:t>
            </a:r>
          </a:p>
        </p:txBody>
      </p:sp>
      <p:sp>
        <p:nvSpPr>
          <p:cNvPr id="6" name="Content Placeholder 2"/>
          <p:cNvSpPr txBox="1">
            <a:spLocks/>
          </p:cNvSpPr>
          <p:nvPr/>
        </p:nvSpPr>
        <p:spPr>
          <a:xfrm>
            <a:off x="600074" y="3397844"/>
            <a:ext cx="7236121" cy="2588286"/>
          </a:xfrm>
          <a:prstGeom prst="rect">
            <a:avLst/>
          </a:prstGeom>
        </p:spPr>
        <p:txBody>
          <a:bodyPr lIns="121920" tIns="60960" rIns="121920" bIns="60960"/>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fontAlgn="auto">
              <a:spcBef>
                <a:spcPts val="0"/>
              </a:spcBef>
              <a:spcAft>
                <a:spcPts val="600"/>
              </a:spcAft>
              <a:defRPr/>
            </a:pPr>
            <a:r>
              <a:rPr lang="ro-RO" sz="1800" dirty="0"/>
              <a:t>colaborarea părților interesate în rețea</a:t>
            </a:r>
            <a:r>
              <a:rPr lang="ro-RO" sz="1800" b="0" dirty="0"/>
              <a:t>;</a:t>
            </a:r>
          </a:p>
          <a:p>
            <a:pPr marL="233363" indent="-233363" fontAlgn="auto">
              <a:spcBef>
                <a:spcPts val="0"/>
              </a:spcBef>
              <a:spcAft>
                <a:spcPts val="600"/>
              </a:spcAft>
              <a:defRPr/>
            </a:pPr>
            <a:r>
              <a:rPr lang="ro-RO" sz="1800" b="0" dirty="0"/>
              <a:t>cooperarea cu </a:t>
            </a:r>
            <a:r>
              <a:rPr lang="ro-RO" sz="1800" dirty="0"/>
              <a:t>toți partenerii de la locul de muncă</a:t>
            </a:r>
            <a:r>
              <a:rPr lang="ro-RO" sz="1800" b="0" dirty="0"/>
              <a:t>;</a:t>
            </a:r>
          </a:p>
          <a:p>
            <a:pPr marL="233363" indent="-233363" fontAlgn="auto">
              <a:spcBef>
                <a:spcPts val="0"/>
              </a:spcBef>
              <a:spcAft>
                <a:spcPts val="600"/>
              </a:spcAft>
              <a:defRPr/>
            </a:pPr>
            <a:r>
              <a:rPr lang="ro-RO" sz="1800" b="0" dirty="0"/>
              <a:t>promovarea unui </a:t>
            </a:r>
            <a:r>
              <a:rPr lang="ro-RO" sz="1800" dirty="0"/>
              <a:t>mediu de lucru prielnic</a:t>
            </a:r>
            <a:r>
              <a:rPr lang="ro-RO" sz="1800" b="0" dirty="0"/>
              <a:t>, </a:t>
            </a:r>
            <a:r>
              <a:rPr lang="ro-RO" sz="1800" dirty="0"/>
              <a:t>incluziv </a:t>
            </a:r>
            <a:r>
              <a:rPr lang="ro-RO" sz="1800" b="0" dirty="0"/>
              <a:t>și </a:t>
            </a:r>
            <a:r>
              <a:rPr lang="ro-RO" sz="1800" dirty="0"/>
              <a:t>sănătos pentru psihic</a:t>
            </a:r>
            <a:r>
              <a:rPr lang="ro-RO" sz="1800" b="0" dirty="0"/>
              <a:t>;</a:t>
            </a:r>
          </a:p>
          <a:p>
            <a:pPr marL="233363" indent="-233363" fontAlgn="auto">
              <a:spcBef>
                <a:spcPts val="0"/>
              </a:spcBef>
              <a:spcAft>
                <a:spcPts val="600"/>
              </a:spcAft>
              <a:defRPr/>
            </a:pPr>
            <a:r>
              <a:rPr lang="ro-RO" sz="1800" dirty="0"/>
              <a:t>identificarea legăturilor dintre riscurile psihosociale și procesele mai largi </a:t>
            </a:r>
            <a:r>
              <a:rPr lang="ro-RO" sz="1800" b="0" dirty="0"/>
              <a:t>de securitate și sănătate în muncă </a:t>
            </a:r>
            <a:r>
              <a:rPr lang="ro-RO" sz="1800" dirty="0"/>
              <a:t>(SSM) </a:t>
            </a:r>
            <a:r>
              <a:rPr lang="ro-RO" sz="1800" b="0" dirty="0"/>
              <a:t>pentru a asigura o abordare cuprinzătoare. </a:t>
            </a:r>
          </a:p>
          <a:p>
            <a:pPr fontAlgn="auto">
              <a:spcBef>
                <a:spcPts val="0"/>
              </a:spcBef>
              <a:spcAft>
                <a:spcPts val="600"/>
              </a:spcAft>
              <a:defRPr/>
            </a:pPr>
            <a:endParaRPr lang="en-GB" sz="1800" dirty="0"/>
          </a:p>
          <a:p>
            <a:pPr marL="0" indent="0" fontAlgn="auto">
              <a:spcBef>
                <a:spcPts val="0"/>
              </a:spcBef>
              <a:spcAft>
                <a:spcPts val="600"/>
              </a:spcAft>
              <a:buFont typeface="Wingdings" pitchFamily="2" charset="2"/>
              <a:buNone/>
              <a:defRPr/>
            </a:pPr>
            <a:endParaRPr lang="en-GB" sz="1800" dirty="0"/>
          </a:p>
          <a:p>
            <a:pPr marL="0" indent="0" fontAlgn="auto">
              <a:spcBef>
                <a:spcPts val="0"/>
              </a:spcBef>
              <a:spcAft>
                <a:spcPts val="600"/>
              </a:spcAft>
              <a:buFont typeface="Wingdings" pitchFamily="2" charset="2"/>
              <a:buNone/>
              <a:defRPr/>
            </a:pPr>
            <a:endParaRPr lang="en-GB" sz="1800" dirty="0"/>
          </a:p>
          <a:p>
            <a:pPr marL="0" indent="0" fontAlgn="auto">
              <a:spcBef>
                <a:spcPts val="0"/>
              </a:spcBef>
              <a:spcAft>
                <a:spcPts val="600"/>
              </a:spcAft>
              <a:buFont typeface="Wingdings" pitchFamily="2" charset="2"/>
              <a:buNone/>
              <a:defRPr/>
            </a:pPr>
            <a:endParaRPr lang="en-GB" sz="1800" b="0" dirty="0"/>
          </a:p>
        </p:txBody>
      </p:sp>
      <p:pic>
        <p:nvPicPr>
          <p:cNvPr id="30726" name="Picture 8" descr="O fotografie în formă de nor arată un grup de lucrători bărbați în jurul unui tablou de bord cu cifre. În imagine, în partea stângă, se află o mascotă verde. Imaginea se concentrează pe eforturile organizaționale necesare pentru a sprijini o bună sănătate psihică la locul de muncă.  "/>
          <p:cNvPicPr>
            <a:picLocks noChangeAspect="1"/>
          </p:cNvPicPr>
          <p:nvPr/>
        </p:nvPicPr>
        <p:blipFill>
          <a:blip r:embed="rId3"/>
          <a:srcRect/>
          <a:stretch>
            <a:fillRect/>
          </a:stretch>
        </p:blipFill>
        <p:spPr bwMode="auto">
          <a:xfrm>
            <a:off x="7658465" y="4625163"/>
            <a:ext cx="4103324" cy="2136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ro-RO">
                <a:cs typeface="Trebuchet MS" pitchFamily="34" charset="0"/>
              </a:rPr>
              <a:t>Cui i se adresează campania? Cine ar trebui să participe?</a:t>
            </a:r>
          </a:p>
        </p:txBody>
      </p:sp>
      <p:sp>
        <p:nvSpPr>
          <p:cNvPr id="5" name="Speech Bubble: Rectangle 4"/>
          <p:cNvSpPr/>
          <p:nvPr/>
        </p:nvSpPr>
        <p:spPr>
          <a:xfrm>
            <a:off x="703263" y="1530350"/>
            <a:ext cx="6364287" cy="5794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anchor="ctr"/>
          <a:lstStyle/>
          <a:p>
            <a:pPr defTabSz="1217613"/>
            <a:r>
              <a:rPr lang="ro-RO" b="1" dirty="0">
                <a:solidFill>
                  <a:srgbClr val="003399"/>
                </a:solidFill>
                <a:cs typeface="Arial" charset="0"/>
              </a:rPr>
              <a:t>Buna sănătate mintală este o responsabilitate comună. </a:t>
            </a:r>
          </a:p>
        </p:txBody>
      </p:sp>
      <p:sp>
        <p:nvSpPr>
          <p:cNvPr id="4" name="TextBox 3"/>
          <p:cNvSpPr txBox="1"/>
          <p:nvPr/>
        </p:nvSpPr>
        <p:spPr>
          <a:xfrm>
            <a:off x="950913" y="2376488"/>
            <a:ext cx="6116637" cy="3449637"/>
          </a:xfrm>
          <a:prstGeom prst="rect">
            <a:avLst/>
          </a:prstGeom>
          <a:noFill/>
        </p:spPr>
        <p:txBody>
          <a:bodyPr/>
          <a:lstStyle/>
          <a:p>
            <a:pPr marL="233363" indent="-233363">
              <a:buFont typeface="Wingdings" pitchFamily="2" charset="2"/>
              <a:buChar char="§"/>
            </a:pPr>
            <a:r>
              <a:rPr lang="ro-RO" dirty="0">
                <a:solidFill>
                  <a:srgbClr val="003399"/>
                </a:solidFill>
              </a:rPr>
              <a:t>Angajatori din toate companiile, indiferent de mărime </a:t>
            </a:r>
          </a:p>
          <a:p>
            <a:pPr marL="233363" indent="-233363">
              <a:buFont typeface="Wingdings" pitchFamily="2" charset="2"/>
              <a:buChar char="§"/>
            </a:pPr>
            <a:r>
              <a:rPr lang="ro-RO" dirty="0">
                <a:solidFill>
                  <a:srgbClr val="003399"/>
                </a:solidFill>
              </a:rPr>
              <a:t>Lucrători </a:t>
            </a:r>
          </a:p>
          <a:p>
            <a:pPr marL="233363" indent="-233363">
              <a:buFont typeface="Wingdings" pitchFamily="2" charset="2"/>
              <a:buChar char="§"/>
            </a:pPr>
            <a:r>
              <a:rPr lang="ro-RO" dirty="0">
                <a:solidFill>
                  <a:srgbClr val="003399"/>
                </a:solidFill>
              </a:rPr>
              <a:t>Parteneri sociali</a:t>
            </a:r>
          </a:p>
          <a:p>
            <a:pPr marL="233363" indent="-233363">
              <a:buFont typeface="Wingdings" pitchFamily="2" charset="2"/>
              <a:buChar char="§"/>
            </a:pPr>
            <a:r>
              <a:rPr lang="ro-RO" dirty="0">
                <a:solidFill>
                  <a:srgbClr val="003399"/>
                </a:solidFill>
              </a:rPr>
              <a:t>Inspectori de muncă </a:t>
            </a:r>
          </a:p>
          <a:p>
            <a:pPr marL="233363" indent="-233363">
              <a:buFont typeface="Wingdings" pitchFamily="2" charset="2"/>
              <a:buChar char="§"/>
            </a:pPr>
            <a:r>
              <a:rPr lang="ro-RO" dirty="0">
                <a:solidFill>
                  <a:srgbClr val="003399"/>
                </a:solidFill>
              </a:rPr>
              <a:t>Specialiști în domeniul SSM </a:t>
            </a:r>
          </a:p>
          <a:p>
            <a:pPr marL="233363" indent="-233363">
              <a:buFont typeface="Wingdings" pitchFamily="2" charset="2"/>
              <a:buChar char="§"/>
            </a:pPr>
            <a:r>
              <a:rPr lang="ro-RO" dirty="0">
                <a:solidFill>
                  <a:srgbClr val="003399"/>
                </a:solidFill>
              </a:rPr>
              <a:t>Organizații din domeniul sănătății mintale</a:t>
            </a:r>
          </a:p>
          <a:p>
            <a:pPr marL="233363" indent="-233363">
              <a:buFont typeface="Wingdings" pitchFamily="2" charset="2"/>
              <a:buChar char="§"/>
            </a:pPr>
            <a:r>
              <a:rPr lang="ro-RO" dirty="0">
                <a:solidFill>
                  <a:srgbClr val="003399"/>
                </a:solidFill>
              </a:rPr>
              <a:t>Organizații pentru femei și pentru tineri </a:t>
            </a:r>
          </a:p>
          <a:p>
            <a:pPr marL="233363" indent="-233363">
              <a:buFont typeface="Wingdings" pitchFamily="2" charset="2"/>
              <a:buChar char="§"/>
            </a:pPr>
            <a:r>
              <a:rPr lang="ro-RO" dirty="0">
                <a:solidFill>
                  <a:srgbClr val="003399"/>
                </a:solidFill>
              </a:rPr>
              <a:t>Organizații LGBTQ+ </a:t>
            </a:r>
          </a:p>
          <a:p>
            <a:pPr marL="233363" indent="-233363">
              <a:buFont typeface="Wingdings" pitchFamily="2" charset="2"/>
              <a:buChar char="§"/>
            </a:pPr>
            <a:r>
              <a:rPr lang="ro-RO" dirty="0">
                <a:solidFill>
                  <a:srgbClr val="003399"/>
                </a:solidFill>
              </a:rPr>
              <a:t>Responsabili de elaborarea politicilor</a:t>
            </a:r>
          </a:p>
          <a:p>
            <a:pPr marL="233363" indent="-233363">
              <a:buFont typeface="Wingdings" pitchFamily="2" charset="2"/>
              <a:buChar char="§"/>
            </a:pPr>
            <a:r>
              <a:rPr lang="ro-RO" dirty="0">
                <a:solidFill>
                  <a:srgbClr val="003399"/>
                </a:solidFill>
              </a:rPr>
              <a:t>Cercetători și cadrele didactice </a:t>
            </a:r>
          </a:p>
          <a:p>
            <a:pPr marL="233363" indent="-233363">
              <a:buFont typeface="Wingdings" pitchFamily="2" charset="2"/>
              <a:buChar char="§"/>
            </a:pPr>
            <a:r>
              <a:rPr lang="ro-RO" dirty="0">
                <a:solidFill>
                  <a:srgbClr val="003399"/>
                </a:solidFill>
              </a:rPr>
              <a:t>Specialiști media </a:t>
            </a:r>
          </a:p>
          <a:p>
            <a:pPr marL="233363" indent="-233363"/>
            <a:endParaRPr lang="en-GB" dirty="0">
              <a:solidFill>
                <a:srgbClr val="003399"/>
              </a:solidFill>
            </a:endParaRPr>
          </a:p>
        </p:txBody>
      </p:sp>
      <p:pic>
        <p:nvPicPr>
          <p:cNvPr id="32772" name="Picture 7" descr="Imagine vectorială cu patru mascote verzi unite prin linii care reprezintă responsabilitatea comună. O mascotă ține o ceașcă de cafea, alta un semn de exclamare, una ține o lupă, iar cealaltă o portavoce. "/>
          <p:cNvPicPr>
            <a:picLocks noChangeAspect="1"/>
          </p:cNvPicPr>
          <p:nvPr/>
        </p:nvPicPr>
        <p:blipFill>
          <a:blip r:embed="rId3"/>
          <a:srcRect/>
          <a:stretch>
            <a:fillRect/>
          </a:stretch>
        </p:blipFill>
        <p:spPr bwMode="auto">
          <a:xfrm>
            <a:off x="6291210" y="1655763"/>
            <a:ext cx="4292600" cy="50958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6">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88900" y="4367213"/>
            <a:ext cx="4748213" cy="2373312"/>
          </a:xfrm>
          <a:prstGeom prst="rect">
            <a:avLst/>
          </a:prstGeom>
          <a:noFill/>
          <a:ln w="9525">
            <a:noFill/>
            <a:miter lim="800000"/>
            <a:headEnd/>
            <a:tailEnd/>
          </a:ln>
        </p:spPr>
      </p:pic>
      <p:sp>
        <p:nvSpPr>
          <p:cNvPr id="34818" name="Title 1"/>
          <p:cNvSpPr>
            <a:spLocks noGrp="1"/>
          </p:cNvSpPr>
          <p:nvPr>
            <p:ph type="title"/>
          </p:nvPr>
        </p:nvSpPr>
        <p:spPr>
          <a:xfrm>
            <a:off x="600075" y="179388"/>
            <a:ext cx="11215206" cy="490537"/>
          </a:xfrm>
        </p:spPr>
        <p:txBody>
          <a:bodyPr/>
          <a:lstStyle/>
          <a:p>
            <a:pPr eaLnBrk="1" hangingPunct="1"/>
            <a:r>
              <a:rPr lang="ro-RO" dirty="0">
                <a:cs typeface="Trebuchet MS" pitchFamily="34" charset="0"/>
              </a:rPr>
              <a:t>Foaie de parcurs către acțiune: cele cinci domenii prioritare ale campaniei</a:t>
            </a:r>
          </a:p>
        </p:txBody>
      </p:sp>
      <p:graphicFrame>
        <p:nvGraphicFramePr>
          <p:cNvPr id="5" name="Content Placeholder 3" descr="Un calendar arată data de lansare a fiecăruia dintre cele cinci domenii prioritare ale campaniei."/>
          <p:cNvGraphicFramePr>
            <a:graphicFrameLocks noGrp="1"/>
          </p:cNvGraphicFramePr>
          <p:nvPr>
            <p:extLst>
              <p:ext uri="{D42A27DB-BD31-4B8C-83A1-F6EECF244321}">
                <p14:modId xmlns:p14="http://schemas.microsoft.com/office/powerpoint/2010/main" val="320923372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4820" name="Picture 7">
            <a:extLst>
              <a:ext uri="{C183D7F6-B498-43B3-948B-1728B52AA6E4}">
                <adec:decorative xmlns:adec="http://schemas.microsoft.com/office/drawing/2017/decorative" xmlns="" val="1"/>
              </a:ext>
            </a:extLst>
          </p:cNvPr>
          <p:cNvPicPr>
            <a:picLocks noChangeAspect="1"/>
          </p:cNvPicPr>
          <p:nvPr/>
        </p:nvPicPr>
        <p:blipFill>
          <a:blip r:embed="rId9"/>
          <a:srcRect/>
          <a:stretch>
            <a:fillRect/>
          </a:stretch>
        </p:blipFill>
        <p:spPr bwMode="auto">
          <a:xfrm>
            <a:off x="-17463" y="4246563"/>
            <a:ext cx="3263901" cy="247808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-1- </a:t>
            </a:r>
          </a:p>
        </p:txBody>
      </p:sp>
      <p:sp>
        <p:nvSpPr>
          <p:cNvPr id="5" name="TextBox 2"/>
          <p:cNvSpPr txBox="1"/>
          <p:nvPr/>
        </p:nvSpPr>
        <p:spPr>
          <a:xfrm>
            <a:off x="0" y="1293813"/>
            <a:ext cx="11126912"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36867" name="Content Placeholder 2"/>
          <p:cNvSpPr txBox="1">
            <a:spLocks/>
          </p:cNvSpPr>
          <p:nvPr/>
        </p:nvSpPr>
        <p:spPr bwMode="auto">
          <a:xfrm>
            <a:off x="600074" y="2025650"/>
            <a:ext cx="10660401" cy="2806700"/>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Angajatorii au </a:t>
            </a:r>
            <a:r>
              <a:rPr lang="ro-RO" b="1" dirty="0">
                <a:solidFill>
                  <a:srgbClr val="003399"/>
                </a:solidFill>
              </a:rPr>
              <a:t>obligația legală de a proteja sănătatea lucrătorilor</a:t>
            </a:r>
            <a:r>
              <a:rPr lang="ro-RO" dirty="0">
                <a:solidFill>
                  <a:srgbClr val="003399"/>
                </a:solidFill>
              </a:rPr>
              <a:t>; aceasta include și </a:t>
            </a:r>
            <a:r>
              <a:rPr lang="ro-RO" b="1" dirty="0">
                <a:solidFill>
                  <a:srgbClr val="003399"/>
                </a:solidFill>
              </a:rPr>
              <a:t>sănătatea mintală</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Doar </a:t>
            </a:r>
            <a:r>
              <a:rPr lang="ro-RO" b="1" dirty="0">
                <a:solidFill>
                  <a:srgbClr val="003399"/>
                </a:solidFill>
              </a:rPr>
              <a:t>39 % din întreprinderi </a:t>
            </a:r>
            <a:r>
              <a:rPr lang="ro-RO" dirty="0">
                <a:solidFill>
                  <a:srgbClr val="003399"/>
                </a:solidFill>
              </a:rPr>
              <a:t>declară că au un </a:t>
            </a:r>
            <a:r>
              <a:rPr lang="ro-RO" b="1" dirty="0">
                <a:solidFill>
                  <a:srgbClr val="003399"/>
                </a:solidFill>
              </a:rPr>
              <a:t>plan de acțiune împotriva stresului profesional</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Organizațiile pot recunoaște riscurile psihosociale, însă adesea </a:t>
            </a:r>
            <a:r>
              <a:rPr lang="ro-RO" b="1" dirty="0">
                <a:solidFill>
                  <a:srgbClr val="003399"/>
                </a:solidFill>
              </a:rPr>
              <a:t>nu dispun de măsuri</a:t>
            </a:r>
            <a:r>
              <a:rPr lang="ro-RO" dirty="0">
                <a:solidFill>
                  <a:srgbClr val="003399"/>
                </a:solidFill>
              </a:rPr>
              <a:t> sistematice și formalizate </a:t>
            </a:r>
            <a:r>
              <a:rPr lang="ro-RO" b="1" dirty="0">
                <a:solidFill>
                  <a:srgbClr val="003399"/>
                </a:solidFill>
              </a:rPr>
              <a:t>prin care să le abordeze în mod real</a:t>
            </a:r>
            <a:r>
              <a:rPr lang="ro-RO" dirty="0">
                <a:solidFill>
                  <a:srgbClr val="003399"/>
                </a:solidFill>
              </a:rPr>
              <a:t>. </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Dovezile arată că nivelul de conștientizare și introducerea de </a:t>
            </a:r>
            <a:r>
              <a:rPr lang="ro-RO" b="1" dirty="0">
                <a:solidFill>
                  <a:srgbClr val="003399"/>
                </a:solidFill>
              </a:rPr>
              <a:t>măsuri preventive variază de la un sector la altul și de la o țară la alta</a:t>
            </a:r>
            <a:r>
              <a:rPr lang="ro-RO" dirty="0">
                <a:solidFill>
                  <a:srgbClr val="003399"/>
                </a:solidFill>
              </a:rPr>
              <a:t>.</a:t>
            </a:r>
          </a:p>
        </p:txBody>
      </p:sp>
      <p:pic>
        <p:nvPicPr>
          <p:cNvPr id="36868" name="Picture 5">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0" y="4594225"/>
            <a:ext cx="3938588" cy="21526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-2- </a:t>
            </a:r>
          </a:p>
        </p:txBody>
      </p:sp>
      <p:sp>
        <p:nvSpPr>
          <p:cNvPr id="4" name="Rectangle 3"/>
          <p:cNvSpPr/>
          <p:nvPr/>
        </p:nvSpPr>
        <p:spPr>
          <a:xfrm>
            <a:off x="0" y="1295400"/>
            <a:ext cx="12192000" cy="523875"/>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487680" tIns="121920" rIns="243840" bIns="121920">
            <a:spAutoFit/>
          </a:bodyPr>
          <a:lstStyle/>
          <a:p>
            <a:pPr algn="r" fontAlgn="auto">
              <a:spcBef>
                <a:spcPts val="0"/>
              </a:spcBef>
              <a:spcAft>
                <a:spcPts val="0"/>
              </a:spcAft>
              <a:defRPr/>
            </a:pPr>
            <a:r>
              <a:rPr lang="ro-RO" b="1" dirty="0">
                <a:solidFill>
                  <a:srgbClr val="003399"/>
                </a:solidFill>
                <a:cs typeface="Arial" panose="020B0604020202020204" pitchFamily="34" charset="0"/>
              </a:rPr>
              <a:t>          </a:t>
            </a:r>
            <a:r>
              <a:rPr lang="ro-RO" sz="1750" b="1" dirty="0">
                <a:solidFill>
                  <a:srgbClr val="003399"/>
                </a:solidFill>
                <a:cs typeface="Arial" panose="020B0604020202020204" pitchFamily="34" charset="0"/>
              </a:rPr>
              <a:t>Principalele dificultăți raportate de companii în gestionarea riscurilor psihosociale (RPS):</a:t>
            </a:r>
          </a:p>
        </p:txBody>
      </p:sp>
      <p:grpSp>
        <p:nvGrpSpPr>
          <p:cNvPr id="38915" name="Group 12" descr="4 grafice circulare care prezintă principalele dificultăți raportate de companii în gestionarea riscurilor psihosociale (RPS).  Graficul circular 1 indică 59 %.  Reticența de a vorbi deschis despre problemă. Graficul circular 2 indică 44 %. Lipsa expertizei sau a sprijinului de specialitate. Graficul circular 3 indică 43 %. Lipsa de conștientizare în rândul personalului.  Graficul circular 4 indică 32 %. Lipsa de conștientizare în rândul conducerii."/>
          <p:cNvGrpSpPr>
            <a:grpSpLocks/>
          </p:cNvGrpSpPr>
          <p:nvPr/>
        </p:nvGrpSpPr>
        <p:grpSpPr bwMode="auto">
          <a:xfrm>
            <a:off x="120650" y="1431925"/>
            <a:ext cx="11741150" cy="2500312"/>
            <a:chOff x="176987" y="3931303"/>
            <a:chExt cx="11741588" cy="2500562"/>
          </a:xfrm>
        </p:grpSpPr>
        <p:pic>
          <p:nvPicPr>
            <p:cNvPr id="38917" name="Picture 6"/>
            <p:cNvPicPr>
              <a:picLocks noChangeAspect="1"/>
            </p:cNvPicPr>
            <p:nvPr/>
          </p:nvPicPr>
          <p:blipFill>
            <a:blip r:embed="rId3"/>
            <a:srcRect/>
            <a:stretch>
              <a:fillRect/>
            </a:stretch>
          </p:blipFill>
          <p:spPr bwMode="auto">
            <a:xfrm>
              <a:off x="176987" y="3931303"/>
              <a:ext cx="11028278" cy="2320421"/>
            </a:xfrm>
            <a:prstGeom prst="rect">
              <a:avLst/>
            </a:prstGeom>
            <a:noFill/>
            <a:ln w="9525">
              <a:noFill/>
              <a:miter lim="800000"/>
              <a:headEnd/>
              <a:tailEnd/>
            </a:ln>
          </p:spPr>
        </p:pic>
        <p:grpSp>
          <p:nvGrpSpPr>
            <p:cNvPr id="38918" name="Group 7"/>
            <p:cNvGrpSpPr>
              <a:grpSpLocks/>
            </p:cNvGrpSpPr>
            <p:nvPr/>
          </p:nvGrpSpPr>
          <p:grpSpPr bwMode="auto">
            <a:xfrm>
              <a:off x="1950247" y="5761549"/>
              <a:ext cx="9968328" cy="670316"/>
              <a:chOff x="1503249" y="3265556"/>
              <a:chExt cx="7476246" cy="502735"/>
            </a:xfrm>
          </p:grpSpPr>
          <p:sp>
            <p:nvSpPr>
              <p:cNvPr id="38919" name="Title 1"/>
              <p:cNvSpPr txBox="1">
                <a:spLocks/>
              </p:cNvSpPr>
              <p:nvPr/>
            </p:nvSpPr>
            <p:spPr bwMode="auto">
              <a:xfrm>
                <a:off x="1503249" y="3271392"/>
                <a:ext cx="1961332" cy="492220"/>
              </a:xfrm>
              <a:prstGeom prst="rect">
                <a:avLst/>
              </a:prstGeom>
              <a:noFill/>
              <a:ln w="9525">
                <a:noFill/>
                <a:miter lim="800000"/>
                <a:headEnd/>
                <a:tailEnd/>
              </a:ln>
            </p:spPr>
            <p:txBody>
              <a:bodyPr lIns="121920" tIns="60960" rIns="121920" bIns="60960" anchor="ctr"/>
              <a:lstStyle/>
              <a:p>
                <a:pPr algn="ctr" defTabSz="342900"/>
                <a:r>
                  <a:rPr lang="ro-RO" sz="1600" b="1" dirty="0">
                    <a:solidFill>
                      <a:schemeClr val="tx2"/>
                    </a:solidFill>
                  </a:rPr>
                  <a:t>Reticența de a vorbi deschis despre problemă</a:t>
                </a:r>
              </a:p>
            </p:txBody>
          </p:sp>
          <p:sp>
            <p:nvSpPr>
              <p:cNvPr id="38920" name="Title 1"/>
              <p:cNvSpPr txBox="1">
                <a:spLocks/>
              </p:cNvSpPr>
              <p:nvPr/>
            </p:nvSpPr>
            <p:spPr bwMode="auto">
              <a:xfrm>
                <a:off x="3352988" y="3276071"/>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expertizei sau a sprijinului de specialitate</a:t>
                </a:r>
              </a:p>
            </p:txBody>
          </p:sp>
          <p:sp>
            <p:nvSpPr>
              <p:cNvPr id="38921" name="Title 1"/>
              <p:cNvSpPr txBox="1">
                <a:spLocks/>
              </p:cNvSpPr>
              <p:nvPr/>
            </p:nvSpPr>
            <p:spPr bwMode="auto">
              <a:xfrm>
                <a:off x="5187989" y="3265556"/>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de conștientizare în rândul personalului</a:t>
                </a:r>
              </a:p>
            </p:txBody>
          </p:sp>
          <p:sp>
            <p:nvSpPr>
              <p:cNvPr id="38922" name="Title 1"/>
              <p:cNvSpPr txBox="1">
                <a:spLocks/>
              </p:cNvSpPr>
              <p:nvPr/>
            </p:nvSpPr>
            <p:spPr bwMode="auto">
              <a:xfrm>
                <a:off x="7018163" y="3272184"/>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de conștientizare în rândul conducerii</a:t>
                </a:r>
              </a:p>
            </p:txBody>
          </p:sp>
        </p:grpSp>
      </p:grpSp>
      <p:sp>
        <p:nvSpPr>
          <p:cNvPr id="5" name="TextBox 4"/>
          <p:cNvSpPr txBox="1"/>
          <p:nvPr/>
        </p:nvSpPr>
        <p:spPr>
          <a:xfrm>
            <a:off x="627063" y="4394469"/>
            <a:ext cx="10961687" cy="1430337"/>
          </a:xfrm>
          <a:prstGeom prst="rect">
            <a:avLst/>
          </a:prstGeom>
        </p:spPr>
        <p:txBody>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fontAlgn="auto">
              <a:spcBef>
                <a:spcPts val="600"/>
              </a:spcBef>
              <a:defRPr/>
            </a:pPr>
            <a:r>
              <a:rPr lang="ro-RO" dirty="0">
                <a:latin typeface="+mn-lt"/>
                <a:cs typeface="+mn-cs"/>
              </a:rPr>
              <a:t>Cercetările arată că întreprinderile mai mici tind să abordeze riscurile psihosociale pe măsură ce apar, în loc să aibă abordări structurate. </a:t>
            </a:r>
          </a:p>
          <a:p>
            <a:pPr marL="233363" indent="-233363" fontAlgn="auto">
              <a:spcBef>
                <a:spcPts val="600"/>
              </a:spcBef>
              <a:defRPr/>
            </a:pPr>
            <a:r>
              <a:rPr lang="ro-RO" dirty="0">
                <a:latin typeface="+mn-lt"/>
                <a:cs typeface="+mn-cs"/>
              </a:rPr>
              <a:t>Există însă și abordări promițătoare din partea autorităților și a sectoarelor în ceea ce privește sprijinirea companiilor în gestionarea RPS.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xmlns="" val="1"/>
              </a:ext>
            </a:extLst>
          </p:cNvPr>
          <p:cNvSpPr/>
          <p:nvPr/>
        </p:nvSpPr>
        <p:spPr>
          <a:xfrm>
            <a:off x="0" y="5472113"/>
            <a:ext cx="11642725" cy="1206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0965"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-3- </a:t>
            </a:r>
          </a:p>
        </p:txBody>
      </p:sp>
      <p:sp>
        <p:nvSpPr>
          <p:cNvPr id="3" name="TextBox 2"/>
          <p:cNvSpPr txBox="1"/>
          <p:nvPr/>
        </p:nvSpPr>
        <p:spPr>
          <a:xfrm>
            <a:off x="0" y="1308100"/>
            <a:ext cx="11281144"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 - 1</a:t>
            </a:r>
          </a:p>
        </p:txBody>
      </p:sp>
      <p:sp>
        <p:nvSpPr>
          <p:cNvPr id="40967" name="Content Placeholder 11"/>
          <p:cNvSpPr>
            <a:spLocks noGrp="1"/>
          </p:cNvSpPr>
          <p:nvPr>
            <p:ph sz="half" idx="1"/>
          </p:nvPr>
        </p:nvSpPr>
        <p:spPr>
          <a:xfrm>
            <a:off x="600075" y="1873250"/>
            <a:ext cx="10971213" cy="2166938"/>
          </a:xfrm>
        </p:spPr>
        <p:txBody>
          <a:bodyPr>
            <a:noAutofit/>
          </a:bodyPr>
          <a:lstStyle/>
          <a:p>
            <a:pPr marL="233363" indent="-233363" eaLnBrk="1" hangingPunct="1">
              <a:spcBef>
                <a:spcPts val="0"/>
              </a:spcBef>
              <a:spcAft>
                <a:spcPts val="600"/>
              </a:spcAft>
            </a:pPr>
            <a:r>
              <a:rPr lang="ro-RO" dirty="0">
                <a:solidFill>
                  <a:srgbClr val="003399"/>
                </a:solidFill>
              </a:rPr>
              <a:t>Evaluați și gestionați riscurile psihosociale </a:t>
            </a:r>
            <a:r>
              <a:rPr lang="ro-RO" b="0" dirty="0">
                <a:solidFill>
                  <a:srgbClr val="003399"/>
                </a:solidFill>
              </a:rPr>
              <a:t>ca parte a </a:t>
            </a:r>
            <a:r>
              <a:rPr lang="ro-RO" dirty="0">
                <a:solidFill>
                  <a:srgbClr val="003399"/>
                </a:solidFill>
              </a:rPr>
              <a:t>procesului general de gestionare a riscurilor din sfera SSM</a:t>
            </a:r>
            <a:r>
              <a:rPr lang="ro-RO" b="0" dirty="0">
                <a:solidFill>
                  <a:srgbClr val="003399"/>
                </a:solidFill>
              </a:rPr>
              <a:t>.</a:t>
            </a:r>
          </a:p>
          <a:p>
            <a:pPr marL="233363" indent="-233363" eaLnBrk="1" hangingPunct="1">
              <a:spcBef>
                <a:spcPts val="0"/>
              </a:spcBef>
              <a:spcAft>
                <a:spcPts val="600"/>
              </a:spcAft>
            </a:pPr>
            <a:r>
              <a:rPr lang="ro-RO" b="0" dirty="0">
                <a:solidFill>
                  <a:srgbClr val="003399"/>
                </a:solidFill>
              </a:rPr>
              <a:t>Aplicați </a:t>
            </a:r>
            <a:r>
              <a:rPr lang="ro-RO" dirty="0">
                <a:solidFill>
                  <a:srgbClr val="003399"/>
                </a:solidFill>
              </a:rPr>
              <a:t>ierarhia măsurilor de prevenție</a:t>
            </a:r>
            <a:r>
              <a:rPr lang="ro-RO" b="0" dirty="0">
                <a:solidFill>
                  <a:srgbClr val="003399"/>
                </a:solidFill>
              </a:rPr>
              <a:t>, acordând prioritate măsurilor care elimină riscurile la sursă.</a:t>
            </a:r>
          </a:p>
          <a:p>
            <a:pPr marL="233363" indent="-233363" eaLnBrk="1" hangingPunct="1">
              <a:spcBef>
                <a:spcPts val="0"/>
              </a:spcBef>
              <a:spcAft>
                <a:spcPts val="600"/>
              </a:spcAft>
            </a:pPr>
            <a:r>
              <a:rPr lang="ro-RO" b="0" dirty="0">
                <a:solidFill>
                  <a:srgbClr val="003399"/>
                </a:solidFill>
              </a:rPr>
              <a:t>Proiectați și </a:t>
            </a:r>
            <a:r>
              <a:rPr lang="ro-RO" dirty="0">
                <a:solidFill>
                  <a:srgbClr val="003399"/>
                </a:solidFill>
              </a:rPr>
              <a:t>organizați munca astfel încât cerințele să fie gestionabile</a:t>
            </a:r>
            <a:r>
              <a:rPr lang="ro-RO" b="0" dirty="0">
                <a:solidFill>
                  <a:srgbClr val="003399"/>
                </a:solidFill>
              </a:rPr>
              <a:t>, rolurile să fie clare, iar resursele – adecvate.</a:t>
            </a:r>
          </a:p>
          <a:p>
            <a:pPr marL="233363" indent="-233363" eaLnBrk="1" hangingPunct="1">
              <a:spcBef>
                <a:spcPts val="0"/>
              </a:spcBef>
              <a:spcAft>
                <a:spcPts val="600"/>
              </a:spcAft>
            </a:pPr>
            <a:r>
              <a:rPr lang="ro-RO" dirty="0">
                <a:solidFill>
                  <a:srgbClr val="003399"/>
                </a:solidFill>
              </a:rPr>
              <a:t>Preveniți violența</a:t>
            </a:r>
            <a:r>
              <a:rPr lang="ro-RO" b="0" dirty="0">
                <a:solidFill>
                  <a:srgbClr val="003399"/>
                </a:solidFill>
              </a:rPr>
              <a:t>, hărțuirea și alte comportamente antisociale.</a:t>
            </a:r>
          </a:p>
          <a:p>
            <a:pPr marL="233363" indent="-233363" eaLnBrk="1" hangingPunct="1">
              <a:spcBef>
                <a:spcPts val="0"/>
              </a:spcBef>
              <a:spcAft>
                <a:spcPts val="600"/>
              </a:spcAft>
            </a:pPr>
            <a:r>
              <a:rPr lang="ro-RO" b="0" dirty="0">
                <a:solidFill>
                  <a:srgbClr val="003399"/>
                </a:solidFill>
              </a:rPr>
              <a:t>Oferiți </a:t>
            </a:r>
            <a:r>
              <a:rPr lang="ro-RO" dirty="0">
                <a:solidFill>
                  <a:srgbClr val="003399"/>
                </a:solidFill>
              </a:rPr>
              <a:t>informații, formare </a:t>
            </a:r>
            <a:r>
              <a:rPr lang="ro-RO" b="0" dirty="0">
                <a:solidFill>
                  <a:srgbClr val="003399"/>
                </a:solidFill>
              </a:rPr>
              <a:t>și </a:t>
            </a:r>
            <a:r>
              <a:rPr lang="ro-RO" dirty="0">
                <a:solidFill>
                  <a:srgbClr val="003399"/>
                </a:solidFill>
              </a:rPr>
              <a:t>sprijin</a:t>
            </a:r>
            <a:r>
              <a:rPr lang="ro-RO" b="0" dirty="0">
                <a:solidFill>
                  <a:srgbClr val="003399"/>
                </a:solidFill>
              </a:rPr>
              <a:t>, inclusiv măsuri de reducere a stigmatizării în domeniul sănătății mintale.</a:t>
            </a:r>
          </a:p>
        </p:txBody>
      </p:sp>
      <p:sp>
        <p:nvSpPr>
          <p:cNvPr id="9" name="TextBox 2"/>
          <p:cNvSpPr txBox="1"/>
          <p:nvPr/>
        </p:nvSpPr>
        <p:spPr>
          <a:xfrm>
            <a:off x="0" y="4657725"/>
            <a:ext cx="4221163"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45720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600" b="1" dirty="0">
                <a:solidFill>
                  <a:schemeClr val="bg1"/>
                </a:solidFill>
              </a:rPr>
              <a:t>Ierarhia măsurilor de prevenție a riscurilor psihosociale la locul de muncă: </a:t>
            </a:r>
          </a:p>
        </p:txBody>
      </p:sp>
      <p:grpSp>
        <p:nvGrpSpPr>
          <p:cNvPr id="2" name="Group 1" descr="Piramidă cu trei trepte care ilustrează ierarhia măsurilor de prevenire a riscurilor psihosociale la locul de muncă. Treapta din vârful piramidei este simbolizată de un emoji reprezentând o persoană, pentru a arăta că această măsură reprezintă ultima soluție. A doua treaptă (din mijloc) este simbolizată de un emoji reprezentând setări, pentru a ilustra măsurile organizaționale și tehnice, iar a treia treaptă (de jos) este simbolizată de o lupă, pentru a arăta importanța identificării și eliminării riscurilor. În partea dreaptă a piramidei se află o mascotă cu un semn de exclamare în mâna stângă.">
            <a:extLst>
              <a:ext uri="{FF2B5EF4-FFF2-40B4-BE49-F238E27FC236}">
                <a16:creationId xmlns:a16="http://schemas.microsoft.com/office/drawing/2014/main" xmlns="" id="{1C321A05-3E1B-0BBB-75F1-19D42D38041C}"/>
              </a:ext>
            </a:extLst>
          </p:cNvPr>
          <p:cNvGrpSpPr/>
          <p:nvPr/>
        </p:nvGrpSpPr>
        <p:grpSpPr>
          <a:xfrm>
            <a:off x="3870772" y="4425950"/>
            <a:ext cx="7144558" cy="2430463"/>
            <a:chOff x="3775075" y="4425950"/>
            <a:chExt cx="7144558" cy="2430463"/>
          </a:xfrm>
        </p:grpSpPr>
        <p:sp>
          <p:nvSpPr>
            <p:cNvPr id="31" name="TextBox 30"/>
            <p:cNvSpPr txBox="1"/>
            <p:nvPr/>
          </p:nvSpPr>
          <p:spPr>
            <a:xfrm>
              <a:off x="7848600" y="5821363"/>
              <a:ext cx="3071033"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sp>
          <p:nvSpPr>
            <p:cNvPr id="30" name="TextBox 29"/>
            <p:cNvSpPr txBox="1"/>
            <p:nvPr/>
          </p:nvSpPr>
          <p:spPr>
            <a:xfrm>
              <a:off x="7194550" y="5159375"/>
              <a:ext cx="3152775"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sp>
          <p:nvSpPr>
            <p:cNvPr id="29" name="TextBox 28"/>
            <p:cNvSpPr txBox="1"/>
            <p:nvPr/>
          </p:nvSpPr>
          <p:spPr>
            <a:xfrm>
              <a:off x="6524625" y="4492625"/>
              <a:ext cx="2523678"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cxnSp>
          <p:nvCxnSpPr>
            <p:cNvPr id="11" name="Straight Connector 10"/>
            <p:cNvCxnSpPr>
              <a:cxnSpLocks/>
            </p:cNvCxnSpPr>
            <p:nvPr/>
          </p:nvCxnSpPr>
          <p:spPr>
            <a:xfrm>
              <a:off x="5781675" y="4757738"/>
              <a:ext cx="87630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5778500" y="5419725"/>
              <a:ext cx="1552575"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6211888" y="6116638"/>
              <a:ext cx="1798637"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40972" name="Graphic 26" descr="Piramidă cu trei trepte care ilustrează ierarhia măsurilor de prevenire a riscurilor psihosociale la locul de muncă. Treapta din vârful piramidei este simbolizată de un emoji reprezentând o persoană, pentru a arăta că această măsură reprezintă ultima soluție. A doua treaptă (din mijloc) este simbolizată de un emoji reprezentând setări, pentru a ilustra măsurile organizaționale și tehnice, iar a treia treaptă (de jos) este simbolizată de o lupă, pentru a arăta importanța identificării și eliminării riscurilor. În partea dreaptă a piramidei se află o mascotă cu un semn de exclamare în mâna stângă."/>
            <p:cNvPicPr>
              <a:picLocks noChangeAspect="1"/>
            </p:cNvPicPr>
            <p:nvPr/>
          </p:nvPicPr>
          <p:blipFill>
            <a:blip r:embed="rId3"/>
            <a:srcRect/>
            <a:stretch>
              <a:fillRect/>
            </a:stretch>
          </p:blipFill>
          <p:spPr bwMode="auto">
            <a:xfrm>
              <a:off x="3775075" y="4427538"/>
              <a:ext cx="3152775" cy="2428875"/>
            </a:xfrm>
            <a:prstGeom prst="rect">
              <a:avLst/>
            </a:prstGeom>
            <a:noFill/>
            <a:ln w="9525">
              <a:noFill/>
              <a:miter lim="800000"/>
              <a:headEnd/>
              <a:tailEnd/>
            </a:ln>
          </p:spPr>
        </p:pic>
        <p:sp>
          <p:nvSpPr>
            <p:cNvPr id="40973" name="TextBox 18"/>
            <p:cNvSpPr txBox="1">
              <a:spLocks noChangeArrowheads="1"/>
            </p:cNvSpPr>
            <p:nvPr/>
          </p:nvSpPr>
          <p:spPr bwMode="auto">
            <a:xfrm>
              <a:off x="6667500" y="4425950"/>
              <a:ext cx="465138" cy="646113"/>
            </a:xfrm>
            <a:prstGeom prst="rect">
              <a:avLst/>
            </a:prstGeom>
            <a:noFill/>
            <a:ln w="9525">
              <a:noFill/>
              <a:miter lim="800000"/>
              <a:headEnd/>
              <a:tailEnd/>
            </a:ln>
          </p:spPr>
          <p:txBody>
            <a:bodyPr>
              <a:spAutoFit/>
            </a:bodyPr>
            <a:lstStyle/>
            <a:p>
              <a:r>
                <a:rPr lang="ro-RO" sz="3600" b="1">
                  <a:solidFill>
                    <a:srgbClr val="003399"/>
                  </a:solidFill>
                </a:rPr>
                <a:t>3</a:t>
              </a:r>
            </a:p>
          </p:txBody>
        </p:sp>
        <p:sp>
          <p:nvSpPr>
            <p:cNvPr id="40974" name="TextBox 16"/>
            <p:cNvSpPr txBox="1">
              <a:spLocks noChangeArrowheads="1"/>
            </p:cNvSpPr>
            <p:nvPr/>
          </p:nvSpPr>
          <p:spPr bwMode="auto">
            <a:xfrm>
              <a:off x="7007225" y="4489450"/>
              <a:ext cx="1916113" cy="522288"/>
            </a:xfrm>
            <a:prstGeom prst="rect">
              <a:avLst/>
            </a:prstGeom>
            <a:noFill/>
            <a:ln w="9525">
              <a:noFill/>
              <a:miter lim="800000"/>
              <a:headEnd/>
              <a:tailEnd/>
            </a:ln>
          </p:spPr>
          <p:txBody>
            <a:bodyPr>
              <a:spAutoFit/>
            </a:bodyPr>
            <a:lstStyle/>
            <a:p>
              <a:r>
                <a:rPr lang="ro-RO" sz="1400" b="1">
                  <a:solidFill>
                    <a:srgbClr val="003399"/>
                  </a:solidFill>
                </a:rPr>
                <a:t>Măsuri individuale, ca ultimă soluție.</a:t>
              </a:r>
            </a:p>
          </p:txBody>
        </p:sp>
        <p:sp>
          <p:nvSpPr>
            <p:cNvPr id="40975" name="TextBox 17"/>
            <p:cNvSpPr txBox="1">
              <a:spLocks noChangeArrowheads="1"/>
            </p:cNvSpPr>
            <p:nvPr/>
          </p:nvSpPr>
          <p:spPr bwMode="auto">
            <a:xfrm>
              <a:off x="7361238" y="5089525"/>
              <a:ext cx="463550" cy="646113"/>
            </a:xfrm>
            <a:prstGeom prst="rect">
              <a:avLst/>
            </a:prstGeom>
            <a:noFill/>
            <a:ln w="9525">
              <a:noFill/>
              <a:miter lim="800000"/>
              <a:headEnd/>
              <a:tailEnd/>
            </a:ln>
          </p:spPr>
          <p:txBody>
            <a:bodyPr>
              <a:spAutoFit/>
            </a:bodyPr>
            <a:lstStyle/>
            <a:p>
              <a:r>
                <a:rPr lang="ro-RO" sz="3600" b="1">
                  <a:solidFill>
                    <a:srgbClr val="003399"/>
                  </a:solidFill>
                </a:rPr>
                <a:t>2</a:t>
              </a:r>
            </a:p>
          </p:txBody>
        </p:sp>
        <p:sp>
          <p:nvSpPr>
            <p:cNvPr id="40976" name="TextBox 15"/>
            <p:cNvSpPr txBox="1">
              <a:spLocks noChangeArrowheads="1"/>
            </p:cNvSpPr>
            <p:nvPr/>
          </p:nvSpPr>
          <p:spPr bwMode="auto">
            <a:xfrm>
              <a:off x="7696200" y="5170488"/>
              <a:ext cx="2542950" cy="523875"/>
            </a:xfrm>
            <a:prstGeom prst="rect">
              <a:avLst/>
            </a:prstGeom>
            <a:noFill/>
            <a:ln w="9525">
              <a:noFill/>
              <a:miter lim="800000"/>
              <a:headEnd/>
              <a:tailEnd/>
            </a:ln>
          </p:spPr>
          <p:txBody>
            <a:bodyPr wrap="square">
              <a:spAutoFit/>
            </a:bodyPr>
            <a:lstStyle/>
            <a:p>
              <a:r>
                <a:rPr lang="ro-RO" sz="1400" b="1">
                  <a:solidFill>
                    <a:srgbClr val="003399"/>
                  </a:solidFill>
                </a:rPr>
                <a:t>Măsuri organizaționale și tehnice de pus în aplicare.</a:t>
              </a:r>
            </a:p>
          </p:txBody>
        </p:sp>
        <p:sp>
          <p:nvSpPr>
            <p:cNvPr id="40977" name="TextBox 13"/>
            <p:cNvSpPr txBox="1">
              <a:spLocks noChangeArrowheads="1"/>
            </p:cNvSpPr>
            <p:nvPr/>
          </p:nvSpPr>
          <p:spPr bwMode="auto">
            <a:xfrm>
              <a:off x="8039100" y="5748338"/>
              <a:ext cx="463550" cy="646112"/>
            </a:xfrm>
            <a:prstGeom prst="rect">
              <a:avLst/>
            </a:prstGeom>
            <a:noFill/>
            <a:ln w="9525">
              <a:noFill/>
              <a:miter lim="800000"/>
              <a:headEnd/>
              <a:tailEnd/>
            </a:ln>
          </p:spPr>
          <p:txBody>
            <a:bodyPr>
              <a:spAutoFit/>
            </a:bodyPr>
            <a:lstStyle/>
            <a:p>
              <a:r>
                <a:rPr lang="ro-RO" sz="3600" b="1">
                  <a:solidFill>
                    <a:srgbClr val="003399"/>
                  </a:solidFill>
                </a:rPr>
                <a:t>1</a:t>
              </a:r>
            </a:p>
          </p:txBody>
        </p:sp>
        <p:sp>
          <p:nvSpPr>
            <p:cNvPr id="40978" name="TextBox 14"/>
            <p:cNvSpPr txBox="1">
              <a:spLocks noChangeArrowheads="1"/>
            </p:cNvSpPr>
            <p:nvPr/>
          </p:nvSpPr>
          <p:spPr bwMode="auto">
            <a:xfrm>
              <a:off x="8323263" y="5827713"/>
              <a:ext cx="2503487" cy="523875"/>
            </a:xfrm>
            <a:prstGeom prst="rect">
              <a:avLst/>
            </a:prstGeom>
            <a:noFill/>
            <a:ln w="9525">
              <a:noFill/>
              <a:miter lim="800000"/>
              <a:headEnd/>
              <a:tailEnd/>
            </a:ln>
          </p:spPr>
          <p:txBody>
            <a:bodyPr>
              <a:spAutoFit/>
            </a:bodyPr>
            <a:lstStyle/>
            <a:p>
              <a:r>
                <a:rPr lang="ro-RO" sz="1400" b="1" dirty="0">
                  <a:solidFill>
                    <a:srgbClr val="003399"/>
                  </a:solidFill>
                </a:rPr>
                <a:t>Identificarea și eliminarea riscurilor la sursă.</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-4- </a:t>
            </a:r>
          </a:p>
        </p:txBody>
      </p:sp>
      <p:sp>
        <p:nvSpPr>
          <p:cNvPr id="3" name="TextBox 2"/>
          <p:cNvSpPr txBox="1"/>
          <p:nvPr/>
        </p:nvSpPr>
        <p:spPr>
          <a:xfrm>
            <a:off x="0" y="1306513"/>
            <a:ext cx="1029970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 - 2</a:t>
            </a:r>
          </a:p>
        </p:txBody>
      </p:sp>
      <p:sp>
        <p:nvSpPr>
          <p:cNvPr id="5" name="Content Placeholder 2"/>
          <p:cNvSpPr txBox="1">
            <a:spLocks/>
          </p:cNvSpPr>
          <p:nvPr/>
        </p:nvSpPr>
        <p:spPr>
          <a:xfrm>
            <a:off x="600074" y="2093913"/>
            <a:ext cx="7023469" cy="3778250"/>
          </a:xfrm>
          <a:prstGeom prst="rect">
            <a:avLst/>
          </a:prstGeom>
        </p:spPr>
        <p:txBody>
          <a:bodyPr lIns="121920" tIns="60960" rIns="121920" bIns="60960"/>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fontAlgn="auto">
              <a:spcBef>
                <a:spcPts val="600"/>
              </a:spcBef>
              <a:spcAft>
                <a:spcPts val="600"/>
              </a:spcAft>
              <a:defRPr/>
            </a:pPr>
            <a:r>
              <a:rPr lang="ro-RO" sz="1800" dirty="0"/>
              <a:t>Tratați riscurile psihosociale</a:t>
            </a:r>
            <a:r>
              <a:rPr lang="ro-RO" sz="1800" b="0" dirty="0"/>
              <a:t> de la locul de muncă nu ca pe o problemă individuală, ci </a:t>
            </a:r>
            <a:r>
              <a:rPr lang="ro-RO" sz="1800" dirty="0"/>
              <a:t>ca pe o problemă a locului de muncă</a:t>
            </a:r>
            <a:r>
              <a:rPr lang="ro-RO" sz="1800" b="0" dirty="0"/>
              <a:t>. </a:t>
            </a:r>
          </a:p>
          <a:p>
            <a:pPr marL="233363" indent="-233363" fontAlgn="auto">
              <a:spcBef>
                <a:spcPts val="600"/>
              </a:spcBef>
              <a:spcAft>
                <a:spcPts val="600"/>
              </a:spcAft>
              <a:defRPr/>
            </a:pPr>
            <a:r>
              <a:rPr lang="ro-RO" sz="1800" b="0" dirty="0"/>
              <a:t>Asigurați </a:t>
            </a:r>
            <a:r>
              <a:rPr lang="ro-RO" sz="1800" dirty="0"/>
              <a:t>implicarea lucrătorilor </a:t>
            </a:r>
            <a:r>
              <a:rPr lang="ro-RO" sz="1800" b="0" dirty="0"/>
              <a:t>pe tot parcursul procesului, de la conștientizarea și evaluarea riscurilor până la identificarea soluțiilor.</a:t>
            </a:r>
          </a:p>
          <a:p>
            <a:pPr marL="233363" indent="-233363" fontAlgn="auto">
              <a:spcBef>
                <a:spcPts val="600"/>
              </a:spcBef>
              <a:spcAft>
                <a:spcPts val="600"/>
              </a:spcAft>
              <a:defRPr/>
            </a:pPr>
            <a:r>
              <a:rPr lang="ro-RO" sz="1800" dirty="0"/>
              <a:t>Pregătiți managerii să recunoască și să abordeze riscurile psihosociale</a:t>
            </a:r>
            <a:r>
              <a:rPr lang="ro-RO" sz="1800" b="0" dirty="0"/>
              <a:t>, inclusiv problemele legate de volumul de muncă, conflictele și comportamentele sociale negative.</a:t>
            </a:r>
          </a:p>
          <a:p>
            <a:pPr marL="233363" indent="-233363" fontAlgn="auto">
              <a:spcBef>
                <a:spcPts val="600"/>
              </a:spcBef>
              <a:spcAft>
                <a:spcPts val="600"/>
              </a:spcAft>
              <a:defRPr/>
            </a:pPr>
            <a:r>
              <a:rPr lang="ro-RO" sz="1800" dirty="0"/>
              <a:t>Creați legături între evaluarea și gestionarea riscurilor psihosociale</a:t>
            </a:r>
            <a:r>
              <a:rPr lang="ro-RO" sz="1800" b="0" dirty="0"/>
              <a:t> și abordările mai ample ale companiei în materie de </a:t>
            </a:r>
            <a:r>
              <a:rPr lang="ro-RO" sz="1800" dirty="0"/>
              <a:t>SSM</a:t>
            </a:r>
            <a:r>
              <a:rPr lang="ro-RO" sz="1800" b="0" dirty="0"/>
              <a:t>.</a:t>
            </a:r>
            <a:r>
              <a:rPr lang="ro-RO" sz="1800" dirty="0"/>
              <a:t> </a:t>
            </a:r>
          </a:p>
          <a:p>
            <a:pPr marL="233363" indent="-233363" fontAlgn="auto">
              <a:spcBef>
                <a:spcPts val="600"/>
              </a:spcBef>
              <a:spcAft>
                <a:spcPts val="600"/>
              </a:spcAft>
              <a:defRPr/>
            </a:pPr>
            <a:endParaRPr lang="en-GB" sz="1800" dirty="0"/>
          </a:p>
          <a:p>
            <a:pPr fontAlgn="auto">
              <a:spcBef>
                <a:spcPts val="600"/>
              </a:spcBef>
              <a:spcAft>
                <a:spcPts val="600"/>
              </a:spcAft>
              <a:defRPr/>
            </a:pPr>
            <a:endParaRPr lang="en-GB" sz="1800" dirty="0"/>
          </a:p>
        </p:txBody>
      </p:sp>
      <p:pic>
        <p:nvPicPr>
          <p:cNvPr id="43012" name="Graphic 5">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7416879" y="3030279"/>
            <a:ext cx="4654101" cy="252120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ro-RO">
                <a:cs typeface="Trebuchet MS" pitchFamily="34" charset="0"/>
              </a:rPr>
              <a:t>Prioritatea 2: hărțuirea, hărțuirea sexuală și violența -1- </a:t>
            </a:r>
          </a:p>
        </p:txBody>
      </p:sp>
      <p:sp>
        <p:nvSpPr>
          <p:cNvPr id="3" name="TextBox 2"/>
          <p:cNvSpPr txBox="1"/>
          <p:nvPr/>
        </p:nvSpPr>
        <p:spPr>
          <a:xfrm>
            <a:off x="0" y="1293813"/>
            <a:ext cx="1088774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3"/>
          <p:cNvSpPr txBox="1">
            <a:spLocks/>
          </p:cNvSpPr>
          <p:nvPr/>
        </p:nvSpPr>
        <p:spPr>
          <a:xfrm>
            <a:off x="600075" y="2009775"/>
            <a:ext cx="11033125" cy="2436813"/>
          </a:xfrm>
          <a:prstGeom prst="rect">
            <a:avLst/>
          </a:prstGeom>
        </p:spPr>
        <p:txBody>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fontAlgn="auto">
              <a:spcAft>
                <a:spcPts val="600"/>
              </a:spcAft>
              <a:defRPr/>
            </a:pPr>
            <a:r>
              <a:rPr lang="ro-RO" dirty="0"/>
              <a:t>O problemă cu fațete multiple:</a:t>
            </a:r>
            <a:r>
              <a:rPr lang="ro-RO" b="0" dirty="0"/>
              <a:t> agresiune, violență psihologică, discriminare, victimizare…</a:t>
            </a:r>
          </a:p>
          <a:p>
            <a:pPr marL="233363" indent="-233363" fontAlgn="auto">
              <a:spcAft>
                <a:spcPts val="600"/>
              </a:spcAft>
              <a:defRPr/>
            </a:pPr>
            <a:r>
              <a:rPr lang="ro-RO" b="0" dirty="0"/>
              <a:t>O cauză importantă a </a:t>
            </a:r>
            <a:r>
              <a:rPr lang="ro-RO" dirty="0"/>
              <a:t>problemelor de sănătate </a:t>
            </a:r>
            <a:r>
              <a:rPr lang="ro-RO" b="0" dirty="0"/>
              <a:t>(depresie, anxietate, tulburări de somn…)</a:t>
            </a:r>
          </a:p>
          <a:p>
            <a:pPr marL="233363" indent="-233363" fontAlgn="auto">
              <a:spcAft>
                <a:spcPts val="600"/>
              </a:spcAft>
              <a:defRPr/>
            </a:pPr>
            <a:r>
              <a:rPr lang="ro-RO" dirty="0"/>
              <a:t>13 % din lucrătorii din UE</a:t>
            </a:r>
            <a:r>
              <a:rPr lang="ro-RO" b="0" dirty="0"/>
              <a:t> s-au confruntat cu </a:t>
            </a:r>
            <a:r>
              <a:rPr lang="ro-RO" dirty="0"/>
              <a:t>violență la locul de muncă</a:t>
            </a:r>
            <a:r>
              <a:rPr lang="ro-RO" b="0" dirty="0"/>
              <a:t> într-o formă sau alta (EWCTS, Eurofound, 2021). </a:t>
            </a:r>
          </a:p>
          <a:p>
            <a:pPr marL="233363" indent="-233363" fontAlgn="auto">
              <a:spcAft>
                <a:spcPts val="600"/>
              </a:spcAft>
              <a:defRPr/>
            </a:pPr>
            <a:r>
              <a:rPr lang="ro-RO" dirty="0"/>
              <a:t>Digitalizarea</a:t>
            </a:r>
            <a:r>
              <a:rPr lang="ro-RO" b="0" dirty="0"/>
              <a:t> a creat noi forme de comportamente antisociale.</a:t>
            </a:r>
            <a:r>
              <a:rPr lang="ro-RO" dirty="0"/>
              <a:t/>
            </a:r>
            <a:br>
              <a:rPr lang="ro-RO" dirty="0"/>
            </a:br>
            <a:endParaRPr lang="ro-RO" dirty="0"/>
          </a:p>
          <a:p>
            <a:pPr fontAlgn="auto">
              <a:spcAft>
                <a:spcPts val="600"/>
              </a:spcAft>
              <a:defRPr/>
            </a:pPr>
            <a:endParaRPr lang="en-GB" b="0" dirty="0"/>
          </a:p>
          <a:p>
            <a:pPr fontAlgn="auto">
              <a:spcAft>
                <a:spcPts val="600"/>
              </a:spcAft>
              <a:defRPr/>
            </a:pPr>
            <a:endParaRPr lang="en-GB" dirty="0"/>
          </a:p>
          <a:p>
            <a:pPr fontAlgn="auto">
              <a:spcAft>
                <a:spcPts val="600"/>
              </a:spcAft>
              <a:defRPr/>
            </a:pPr>
            <a:endParaRPr lang="en-GB" dirty="0"/>
          </a:p>
          <a:p>
            <a:pPr fontAlgn="auto">
              <a:spcAft>
                <a:spcPts val="600"/>
              </a:spcAft>
              <a:defRPr/>
            </a:pPr>
            <a:endParaRPr lang="en-GB" dirty="0"/>
          </a:p>
          <a:p>
            <a:pPr fontAlgn="auto">
              <a:spcAft>
                <a:spcPts val="600"/>
              </a:spcAft>
              <a:defRPr/>
            </a:pPr>
            <a:endParaRPr lang="en-GB" dirty="0"/>
          </a:p>
        </p:txBody>
      </p:sp>
      <p:pic>
        <p:nvPicPr>
          <p:cNvPr id="45060" name="Picture 6">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0" y="4630738"/>
            <a:ext cx="3962400" cy="211613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ro-RO">
                <a:cs typeface="Trebuchet MS" pitchFamily="34" charset="0"/>
              </a:rPr>
              <a:t>Prioritatea 2: hărțuirea, hărțuirea sexuală și violența -2- </a:t>
            </a:r>
          </a:p>
        </p:txBody>
      </p:sp>
      <p:sp>
        <p:nvSpPr>
          <p:cNvPr id="4" name="Rectangle 3"/>
          <p:cNvSpPr/>
          <p:nvPr/>
        </p:nvSpPr>
        <p:spPr>
          <a:xfrm>
            <a:off x="-4763" y="1720850"/>
            <a:ext cx="8042977"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p>
            <a:pPr fontAlgn="auto">
              <a:spcBef>
                <a:spcPts val="0"/>
              </a:spcBef>
              <a:spcAft>
                <a:spcPts val="0"/>
              </a:spcAft>
              <a:defRPr/>
            </a:pPr>
            <a:r>
              <a:rPr lang="ro-RO" b="1" dirty="0">
                <a:solidFill>
                  <a:srgbClr val="003399"/>
                </a:solidFill>
                <a:cs typeface="Arial" panose="020B0604020202020204" pitchFamily="34" charset="0"/>
              </a:rPr>
              <a:t>Femeile tind să raporteze mai des comportamente sociale negative la locul de muncă.</a:t>
            </a:r>
          </a:p>
        </p:txBody>
      </p:sp>
      <p:pic>
        <p:nvPicPr>
          <p:cNvPr id="47107" name="Picture 22">
            <a:extLst>
              <a:ext uri="{C183D7F6-B498-43B3-948B-1728B52AA6E4}">
                <adec:decorative xmlns:adec="http://schemas.microsoft.com/office/drawing/2017/decorative" xmlns="" val="1"/>
              </a:ext>
            </a:extLst>
          </p:cNvPr>
          <p:cNvPicPr>
            <a:picLocks noChangeAspect="1"/>
          </p:cNvPicPr>
          <p:nvPr/>
        </p:nvPicPr>
        <p:blipFill>
          <a:blip r:embed="rId3"/>
          <a:srcRect t="17096" r="970"/>
          <a:stretch>
            <a:fillRect/>
          </a:stretch>
        </p:blipFill>
        <p:spPr bwMode="auto">
          <a:xfrm>
            <a:off x="-15875" y="4086225"/>
            <a:ext cx="12206288" cy="2755900"/>
          </a:xfrm>
          <a:prstGeom prst="rect">
            <a:avLst/>
          </a:prstGeom>
          <a:noFill/>
          <a:ln w="9525">
            <a:noFill/>
            <a:miter lim="800000"/>
            <a:headEnd/>
            <a:tailEnd/>
          </a:ln>
        </p:spPr>
      </p:pic>
      <p:sp>
        <p:nvSpPr>
          <p:cNvPr id="17" name="TextBox 16"/>
          <p:cNvSpPr txBox="1"/>
          <p:nvPr/>
        </p:nvSpPr>
        <p:spPr>
          <a:xfrm>
            <a:off x="1169988" y="4346575"/>
            <a:ext cx="2446337"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30,8 %</a:t>
            </a:r>
          </a:p>
        </p:txBody>
      </p:sp>
      <p:sp>
        <p:nvSpPr>
          <p:cNvPr id="16" name="TextBox 15"/>
          <p:cNvSpPr txBox="1"/>
          <p:nvPr/>
        </p:nvSpPr>
        <p:spPr>
          <a:xfrm>
            <a:off x="849313" y="5143500"/>
            <a:ext cx="2676525" cy="1323975"/>
          </a:xfrm>
          <a:prstGeom prst="rect">
            <a:avLst/>
          </a:prstGeom>
          <a:noFill/>
        </p:spPr>
        <p:txBody>
          <a:bodyPr>
            <a:spAutoFit/>
          </a:bodyPr>
          <a:lstStyle/>
          <a:p>
            <a:pPr algn="ctr" fontAlgn="auto">
              <a:spcBef>
                <a:spcPts val="0"/>
              </a:spcBef>
              <a:spcAft>
                <a:spcPts val="0"/>
              </a:spcAft>
              <a:defRPr/>
            </a:pPr>
            <a:r>
              <a:rPr lang="ro-RO" sz="2000">
                <a:solidFill>
                  <a:schemeClr val="tx2"/>
                </a:solidFill>
                <a:latin typeface="+mj-lt"/>
                <a:cs typeface="+mn-cs"/>
              </a:rPr>
              <a:t>din femei au fost </a:t>
            </a:r>
            <a:r>
              <a:rPr lang="ro-RO" sz="2000" b="1">
                <a:solidFill>
                  <a:schemeClr val="tx2"/>
                </a:solidFill>
                <a:latin typeface="+mj-lt"/>
                <a:cs typeface="+mn-cs"/>
              </a:rPr>
              <a:t>hărțuite sexual</a:t>
            </a:r>
            <a:r>
              <a:rPr lang="ro-RO" sz="2000">
                <a:solidFill>
                  <a:schemeClr val="tx2"/>
                </a:solidFill>
                <a:latin typeface="+mj-lt"/>
                <a:cs typeface="+mn-cs"/>
              </a:rPr>
              <a:t> la locul de muncă </a:t>
            </a:r>
            <a:r>
              <a:rPr lang="ro-RO" sz="2000" b="1">
                <a:solidFill>
                  <a:schemeClr val="tx2"/>
                </a:solidFill>
                <a:latin typeface="+mj-lt"/>
                <a:cs typeface="+mn-cs"/>
              </a:rPr>
              <a:t>de-a lungul vieții</a:t>
            </a:r>
            <a:r>
              <a:rPr lang="ro-RO" sz="2000">
                <a:solidFill>
                  <a:schemeClr val="tx2"/>
                </a:solidFill>
                <a:latin typeface="+mj-lt"/>
                <a:cs typeface="+mn-cs"/>
              </a:rPr>
              <a:t>.</a:t>
            </a:r>
            <a:r>
              <a:rPr lang="ro-RO" sz="2000" b="1">
                <a:solidFill>
                  <a:schemeClr val="tx2"/>
                </a:solidFill>
                <a:latin typeface="+mj-lt"/>
                <a:cs typeface="+mn-cs"/>
              </a:rPr>
              <a:t> </a:t>
            </a:r>
          </a:p>
        </p:txBody>
      </p:sp>
      <p:sp>
        <p:nvSpPr>
          <p:cNvPr id="19" name="TextBox 18"/>
          <p:cNvSpPr txBox="1"/>
          <p:nvPr/>
        </p:nvSpPr>
        <p:spPr>
          <a:xfrm>
            <a:off x="5016500" y="4346575"/>
            <a:ext cx="1981200"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4,3 %</a:t>
            </a:r>
          </a:p>
        </p:txBody>
      </p:sp>
      <p:sp>
        <p:nvSpPr>
          <p:cNvPr id="18" name="TextBox 17"/>
          <p:cNvSpPr txBox="1"/>
          <p:nvPr/>
        </p:nvSpPr>
        <p:spPr>
          <a:xfrm>
            <a:off x="4392613" y="5138738"/>
            <a:ext cx="2947987" cy="1323975"/>
          </a:xfrm>
          <a:prstGeom prst="rect">
            <a:avLst/>
          </a:prstGeom>
          <a:noFill/>
        </p:spPr>
        <p:txBody>
          <a:bodyPr>
            <a:spAutoFit/>
          </a:bodyPr>
          <a:lstStyle/>
          <a:p>
            <a:pPr algn="ctr" fontAlgn="auto">
              <a:spcBef>
                <a:spcPts val="0"/>
              </a:spcBef>
              <a:spcAft>
                <a:spcPts val="0"/>
              </a:spcAft>
              <a:defRPr/>
            </a:pPr>
            <a:r>
              <a:rPr lang="ro-RO" sz="2000" dirty="0">
                <a:solidFill>
                  <a:schemeClr val="tx2"/>
                </a:solidFill>
                <a:latin typeface="+mj-lt"/>
                <a:cs typeface="+mn-cs"/>
              </a:rPr>
              <a:t>din femei au fost </a:t>
            </a:r>
            <a:r>
              <a:rPr lang="ro-RO" sz="2000" b="1" dirty="0">
                <a:solidFill>
                  <a:schemeClr val="tx2"/>
                </a:solidFill>
                <a:latin typeface="+mj-lt"/>
                <a:cs typeface="+mn-cs"/>
              </a:rPr>
              <a:t>hărțuite sexual</a:t>
            </a:r>
            <a:r>
              <a:rPr lang="ro-RO" sz="2000" dirty="0">
                <a:solidFill>
                  <a:schemeClr val="tx2"/>
                </a:solidFill>
                <a:latin typeface="+mj-lt"/>
                <a:cs typeface="+mn-cs"/>
              </a:rPr>
              <a:t> </a:t>
            </a:r>
            <a:r>
              <a:rPr lang="ro-RO" sz="2000" b="1" dirty="0">
                <a:solidFill>
                  <a:schemeClr val="tx2"/>
                </a:solidFill>
                <a:latin typeface="+mj-lt"/>
                <a:cs typeface="+mn-cs"/>
              </a:rPr>
              <a:t>la locul de muncă în ultimele 12 luni</a:t>
            </a:r>
            <a:r>
              <a:rPr lang="ro-RO" sz="2000" dirty="0">
                <a:solidFill>
                  <a:schemeClr val="tx2"/>
                </a:solidFill>
                <a:latin typeface="+mj-lt"/>
                <a:cs typeface="+mn-cs"/>
              </a:rPr>
              <a:t>.</a:t>
            </a:r>
          </a:p>
        </p:txBody>
      </p:sp>
      <p:pic>
        <p:nvPicPr>
          <p:cNvPr id="47112" name="Picture 28">
            <a:extLst>
              <a:ext uri="{C183D7F6-B498-43B3-948B-1728B52AA6E4}">
                <adec:decorative xmlns:adec="http://schemas.microsoft.com/office/drawing/2017/decorative" xmlns="" val="1"/>
              </a:ext>
            </a:extLst>
          </p:cNvPr>
          <p:cNvPicPr>
            <a:picLocks noChangeAspect="1"/>
          </p:cNvPicPr>
          <p:nvPr/>
        </p:nvPicPr>
        <p:blipFill>
          <a:blip r:embed="rId4"/>
          <a:srcRect/>
          <a:stretch>
            <a:fillRect/>
          </a:stretch>
        </p:blipFill>
        <p:spPr bwMode="auto">
          <a:xfrm>
            <a:off x="66675" y="2827338"/>
            <a:ext cx="5200650" cy="1287462"/>
          </a:xfrm>
          <a:prstGeom prst="rect">
            <a:avLst/>
          </a:prstGeom>
          <a:noFill/>
          <a:ln w="9525">
            <a:noFill/>
            <a:miter lim="800000"/>
            <a:headEnd/>
            <a:tailEnd/>
          </a:ln>
        </p:spPr>
      </p:pic>
      <p:sp>
        <p:nvSpPr>
          <p:cNvPr id="20" name="TextBox 19"/>
          <p:cNvSpPr txBox="1"/>
          <p:nvPr/>
        </p:nvSpPr>
        <p:spPr>
          <a:xfrm>
            <a:off x="9042400" y="4346575"/>
            <a:ext cx="1979613"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7,4 %</a:t>
            </a:r>
          </a:p>
        </p:txBody>
      </p:sp>
      <p:sp>
        <p:nvSpPr>
          <p:cNvPr id="21" name="TextBox 20"/>
          <p:cNvSpPr txBox="1"/>
          <p:nvPr/>
        </p:nvSpPr>
        <p:spPr>
          <a:xfrm>
            <a:off x="8412163" y="5135563"/>
            <a:ext cx="2947987" cy="1323975"/>
          </a:xfrm>
          <a:prstGeom prst="rect">
            <a:avLst/>
          </a:prstGeom>
          <a:noFill/>
        </p:spPr>
        <p:txBody>
          <a:bodyPr>
            <a:spAutoFit/>
          </a:bodyPr>
          <a:lstStyle/>
          <a:p>
            <a:pPr algn="ctr" fontAlgn="auto">
              <a:spcBef>
                <a:spcPts val="0"/>
              </a:spcBef>
              <a:spcAft>
                <a:spcPts val="0"/>
              </a:spcAft>
              <a:defRPr/>
            </a:pPr>
            <a:r>
              <a:rPr lang="ro-RO" sz="2000">
                <a:solidFill>
                  <a:schemeClr val="tx2"/>
                </a:solidFill>
                <a:latin typeface="+mj-lt"/>
                <a:cs typeface="+mn-cs"/>
              </a:rPr>
              <a:t>din femei au fost </a:t>
            </a:r>
            <a:r>
              <a:rPr lang="ro-RO" sz="2000" b="1">
                <a:solidFill>
                  <a:schemeClr val="tx2"/>
                </a:solidFill>
                <a:latin typeface="+mj-lt"/>
                <a:cs typeface="+mn-cs"/>
              </a:rPr>
              <a:t>hărțuite sexual </a:t>
            </a:r>
            <a:r>
              <a:rPr lang="ro-RO" sz="2000">
                <a:solidFill>
                  <a:schemeClr val="tx2"/>
                </a:solidFill>
                <a:latin typeface="+mj-lt"/>
                <a:cs typeface="+mn-cs"/>
              </a:rPr>
              <a:t>de un </a:t>
            </a:r>
            <a:r>
              <a:rPr lang="ro-RO" sz="2000" b="1">
                <a:solidFill>
                  <a:schemeClr val="tx2"/>
                </a:solidFill>
                <a:latin typeface="+mj-lt"/>
                <a:cs typeface="+mn-cs"/>
              </a:rPr>
              <a:t>șef/supervizor de sex masculin</a:t>
            </a:r>
            <a:r>
              <a:rPr lang="ro-RO" sz="2000">
                <a:solidFill>
                  <a:schemeClr val="tx2"/>
                </a:solidFill>
                <a:latin typeface="+mj-lt"/>
                <a:cs typeface="+mn-cs"/>
              </a:rPr>
              <a:t>. </a:t>
            </a:r>
          </a:p>
        </p:txBody>
      </p:sp>
      <p:pic>
        <p:nvPicPr>
          <p:cNvPr id="47115" name="Graphic 6">
            <a:extLst>
              <a:ext uri="{C183D7F6-B498-43B3-948B-1728B52AA6E4}">
                <adec:decorative xmlns:adec="http://schemas.microsoft.com/office/drawing/2017/decorative" xmlns="" val="1"/>
              </a:ext>
            </a:extLst>
          </p:cNvPr>
          <p:cNvPicPr>
            <a:picLocks noChangeAspect="1"/>
          </p:cNvPicPr>
          <p:nvPr/>
        </p:nvPicPr>
        <p:blipFill>
          <a:blip r:embed="rId5"/>
          <a:srcRect/>
          <a:stretch>
            <a:fillRect/>
          </a:stretch>
        </p:blipFill>
        <p:spPr bwMode="auto">
          <a:xfrm>
            <a:off x="8256588" y="1920875"/>
            <a:ext cx="3494087" cy="25368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ro-RO">
                <a:cs typeface="Trebuchet MS" pitchFamily="34" charset="0"/>
              </a:rPr>
              <a:t>Prioritatea 2: hărțuirea, hărțuirea sexuală și violența -3- </a:t>
            </a:r>
          </a:p>
        </p:txBody>
      </p:sp>
      <p:sp>
        <p:nvSpPr>
          <p:cNvPr id="6" name="Speech Bubble: Rectangle 5"/>
          <p:cNvSpPr/>
          <p:nvPr/>
        </p:nvSpPr>
        <p:spPr>
          <a:xfrm>
            <a:off x="3349256" y="1414130"/>
            <a:ext cx="3251569" cy="1013158"/>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fontAlgn="auto">
              <a:spcBef>
                <a:spcPts val="0"/>
              </a:spcBef>
              <a:spcAft>
                <a:spcPts val="0"/>
              </a:spcAft>
              <a:defRPr/>
            </a:pPr>
            <a:r>
              <a:rPr lang="ro-RO" sz="1800" b="1" dirty="0">
                <a:solidFill>
                  <a:srgbClr val="003399"/>
                </a:solidFill>
              </a:rPr>
              <a:t>Participarea lucrătorilor și stilul de conducere sunt esențiale. </a:t>
            </a:r>
          </a:p>
        </p:txBody>
      </p:sp>
      <p:pic>
        <p:nvPicPr>
          <p:cNvPr id="49155" name="Picture 7" descr="Fotografie în formă de nor care arată un grup de lucrători din construcții vorbind între ei. În partea stângă se află o mascotă verde. Imaginea sugerează că participarea lucrătorilor este esențială în combaterea hărțuirii, a hărțuirii sexuale și a violenței. "/>
          <p:cNvPicPr>
            <a:picLocks noChangeAspect="1"/>
          </p:cNvPicPr>
          <p:nvPr/>
        </p:nvPicPr>
        <p:blipFill>
          <a:blip r:embed="rId3"/>
          <a:srcRect/>
          <a:stretch>
            <a:fillRect/>
          </a:stretch>
        </p:blipFill>
        <p:spPr bwMode="auto">
          <a:xfrm>
            <a:off x="7070725" y="715963"/>
            <a:ext cx="3900488" cy="2012950"/>
          </a:xfrm>
          <a:prstGeom prst="rect">
            <a:avLst/>
          </a:prstGeom>
          <a:noFill/>
          <a:ln w="9525">
            <a:noFill/>
            <a:miter lim="800000"/>
            <a:headEnd/>
            <a:tailEnd/>
          </a:ln>
        </p:spPr>
      </p:pic>
      <p:sp>
        <p:nvSpPr>
          <p:cNvPr id="3" name="TextBox 2"/>
          <p:cNvSpPr txBox="1"/>
          <p:nvPr/>
        </p:nvSpPr>
        <p:spPr>
          <a:xfrm>
            <a:off x="0" y="2728913"/>
            <a:ext cx="1097121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Măsuri preventive</a:t>
            </a:r>
          </a:p>
        </p:txBody>
      </p:sp>
      <p:sp>
        <p:nvSpPr>
          <p:cNvPr id="4" name="Content Placeholder 3"/>
          <p:cNvSpPr>
            <a:spLocks noGrp="1"/>
          </p:cNvSpPr>
          <p:nvPr>
            <p:ph sz="half" idx="1"/>
          </p:nvPr>
        </p:nvSpPr>
        <p:spPr>
          <a:xfrm>
            <a:off x="600075" y="3343275"/>
            <a:ext cx="10079038" cy="2579688"/>
          </a:xfrm>
        </p:spPr>
        <p:txBody>
          <a:bodyPr rtlCol="0">
            <a:noAutofit/>
          </a:bodyPr>
          <a:lstStyle/>
          <a:p>
            <a:pPr marL="233363" indent="-233363" defTabSz="457189" eaLnBrk="1" fontAlgn="auto" hangingPunct="1">
              <a:spcAft>
                <a:spcPts val="600"/>
              </a:spcAft>
              <a:defRPr/>
            </a:pPr>
            <a:r>
              <a:rPr lang="ro-RO" b="0" dirty="0"/>
              <a:t>Clarificați ce este acceptabil și ce nu este acceptabil.</a:t>
            </a:r>
          </a:p>
          <a:p>
            <a:pPr marL="233363" indent="-233363" defTabSz="457189" eaLnBrk="1" fontAlgn="auto" hangingPunct="1">
              <a:spcAft>
                <a:spcPts val="600"/>
              </a:spcAft>
              <a:defRPr/>
            </a:pPr>
            <a:r>
              <a:rPr lang="ro-RO" b="0" dirty="0">
                <a:cs typeface="Arial"/>
              </a:rPr>
              <a:t>Analizați cauzele profunde sau factorii favorizanți.</a:t>
            </a:r>
          </a:p>
          <a:p>
            <a:pPr marL="233363" indent="-233363" defTabSz="457189" eaLnBrk="1" fontAlgn="auto" hangingPunct="1">
              <a:spcAft>
                <a:spcPts val="600"/>
              </a:spcAft>
              <a:defRPr/>
            </a:pPr>
            <a:r>
              <a:rPr lang="ro-RO" b="0" dirty="0"/>
              <a:t>Dați lucrătorilor posibilitatea să vorbească sau să raporteze incidentele în mod confidențial. </a:t>
            </a:r>
          </a:p>
          <a:p>
            <a:pPr marL="233363" indent="-233363" defTabSz="457189" eaLnBrk="1" fontAlgn="auto" hangingPunct="1">
              <a:spcAft>
                <a:spcPts val="600"/>
              </a:spcAft>
              <a:defRPr/>
            </a:pPr>
            <a:r>
              <a:rPr lang="ro-RO" b="0" dirty="0"/>
              <a:t>Oferiți un răspuns echitabil și consecvent. </a:t>
            </a:r>
          </a:p>
          <a:p>
            <a:pPr marL="233363" indent="-233363" defTabSz="457189" eaLnBrk="1" fontAlgn="auto" hangingPunct="1">
              <a:spcAft>
                <a:spcPts val="600"/>
              </a:spcAft>
              <a:defRPr/>
            </a:pPr>
            <a:r>
              <a:rPr lang="ro-RO" b="0" dirty="0">
                <a:cs typeface="Arial"/>
              </a:rPr>
              <a:t>Planificați strategii de dezescaladare și opțiuni de retragere pentru a proteja personalul de violența din partea terților.</a:t>
            </a:r>
          </a:p>
          <a:p>
            <a:pPr marL="380990" indent="-380990" defTabSz="457189" eaLnBrk="1" fontAlgn="auto" hangingPunct="1">
              <a:spcBef>
                <a:spcPts val="1200"/>
              </a:spcBef>
              <a:spcAft>
                <a:spcPts val="600"/>
              </a:spcAft>
              <a:defRPr/>
            </a:pPr>
            <a:endParaRPr lang="en-GB" b="0" dirty="0">
              <a:cs typeface="Arial"/>
            </a:endParaRPr>
          </a:p>
          <a:p>
            <a:pPr marL="0" indent="0" defTabSz="457189" eaLnBrk="1" fontAlgn="auto" hangingPunct="1">
              <a:spcBef>
                <a:spcPts val="1200"/>
              </a:spcBef>
              <a:spcAft>
                <a:spcPts val="600"/>
              </a:spcAft>
              <a:buFont typeface="Wingdings" pitchFamily="2" charset="2"/>
              <a:buNone/>
              <a:defRPr/>
            </a:pPr>
            <a:endParaRPr lang="en-GB" dirty="0">
              <a:cs typeface="Arial"/>
            </a:endParaRPr>
          </a:p>
          <a:p>
            <a:pPr marL="0" indent="0" defTabSz="457189" eaLnBrk="1" fontAlgn="auto" hangingPunct="1">
              <a:spcBef>
                <a:spcPts val="1200"/>
              </a:spcBef>
              <a:spcAft>
                <a:spcPts val="600"/>
              </a:spcAft>
              <a:buFont typeface="Wingdings" pitchFamily="2" charset="2"/>
              <a:buNone/>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xmlns="" val="1"/>
              </a:ext>
            </a:extLst>
          </p:cNvPr>
          <p:cNvSpPr/>
          <p:nvPr/>
        </p:nvSpPr>
        <p:spPr>
          <a:xfrm>
            <a:off x="4560888" y="6305550"/>
            <a:ext cx="2701925" cy="296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51202" name="Title 1"/>
          <p:cNvSpPr>
            <a:spLocks noGrp="1"/>
          </p:cNvSpPr>
          <p:nvPr>
            <p:ph type="title"/>
          </p:nvPr>
        </p:nvSpPr>
        <p:spPr>
          <a:xfrm>
            <a:off x="609600" y="179388"/>
            <a:ext cx="10079038" cy="490537"/>
          </a:xfrm>
        </p:spPr>
        <p:txBody>
          <a:bodyPr/>
          <a:lstStyle/>
          <a:p>
            <a:pPr eaLnBrk="1" hangingPunct="1"/>
            <a:r>
              <a:rPr lang="ro-RO" dirty="0">
                <a:solidFill>
                  <a:srgbClr val="003399"/>
                </a:solidFill>
                <a:cs typeface="Trebuchet MS" pitchFamily="34" charset="0"/>
              </a:rPr>
              <a:t>Prioritatea 3: Riscurile fizice și sănătatea mintală -1- </a:t>
            </a:r>
          </a:p>
        </p:txBody>
      </p:sp>
      <p:sp>
        <p:nvSpPr>
          <p:cNvPr id="6" name="TextBox 5"/>
          <p:cNvSpPr txBox="1"/>
          <p:nvPr/>
        </p:nvSpPr>
        <p:spPr>
          <a:xfrm>
            <a:off x="0" y="1295400"/>
            <a:ext cx="848836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5" name="TextBox 4"/>
          <p:cNvSpPr txBox="1"/>
          <p:nvPr/>
        </p:nvSpPr>
        <p:spPr>
          <a:xfrm>
            <a:off x="647701" y="1997075"/>
            <a:ext cx="7741388" cy="2035174"/>
          </a:xfrm>
          <a:prstGeom prst="rect">
            <a:avLst/>
          </a:prstGeom>
          <a:noFill/>
        </p:spPr>
        <p:txBody>
          <a:bodyPr/>
          <a:lstStyle/>
          <a:p>
            <a:pPr fontAlgn="auto">
              <a:spcBef>
                <a:spcPts val="1200"/>
              </a:spcBef>
              <a:spcAft>
                <a:spcPts val="600"/>
              </a:spcAft>
              <a:defRPr/>
            </a:pPr>
            <a:r>
              <a:rPr lang="ro-RO" dirty="0">
                <a:solidFill>
                  <a:schemeClr val="tx2"/>
                </a:solidFill>
                <a:latin typeface="+mn-lt"/>
                <a:cs typeface="+mn-cs"/>
              </a:rPr>
              <a:t>Campania se va concentra pe interacțiunea dintre riscurile psihosociale și: </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munca fizică și afecțiunile musculoscheletice</a:t>
            </a:r>
            <a:r>
              <a:rPr lang="ro-RO" dirty="0">
                <a:solidFill>
                  <a:schemeClr val="tx2"/>
                </a:solidFill>
                <a:latin typeface="+mn-lt"/>
                <a:cs typeface="+mn-cs"/>
              </a:rPr>
              <a:t> (AMS);</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factori legați de mediul de lucru </a:t>
            </a:r>
            <a:r>
              <a:rPr lang="ro-RO" dirty="0">
                <a:solidFill>
                  <a:schemeClr val="tx2"/>
                </a:solidFill>
                <a:latin typeface="+mn-lt"/>
                <a:cs typeface="+mn-cs"/>
              </a:rPr>
              <a:t>(de exemplu zgomotul, temperatura, amenajarea spațiului);</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accidentele de muncă </a:t>
            </a:r>
            <a:r>
              <a:rPr lang="ro-RO" dirty="0">
                <a:solidFill>
                  <a:schemeClr val="tx2"/>
                </a:solidFill>
                <a:latin typeface="+mn-lt"/>
                <a:cs typeface="+mn-cs"/>
              </a:rPr>
              <a:t>și</a:t>
            </a:r>
            <a:r>
              <a:rPr lang="ro-RO" b="1" dirty="0">
                <a:solidFill>
                  <a:schemeClr val="tx2"/>
                </a:solidFill>
                <a:latin typeface="+mn-lt"/>
                <a:cs typeface="+mn-cs"/>
              </a:rPr>
              <a:t> performanța în materie de securitate</a:t>
            </a:r>
            <a:r>
              <a:rPr lang="ro-RO" dirty="0">
                <a:solidFill>
                  <a:schemeClr val="tx2"/>
                </a:solidFill>
                <a:latin typeface="+mn-lt"/>
                <a:cs typeface="+mn-cs"/>
              </a:rPr>
              <a:t>. </a:t>
            </a:r>
          </a:p>
        </p:txBody>
      </p:sp>
      <p:pic>
        <p:nvPicPr>
          <p:cNvPr id="51206" name="Picture 13" descr="Imagine vectorială cu o mascotă verde care are o afecțiune musculoscheletică. "/>
          <p:cNvPicPr>
            <a:picLocks noChangeAspect="1"/>
          </p:cNvPicPr>
          <p:nvPr/>
        </p:nvPicPr>
        <p:blipFill>
          <a:blip r:embed="rId3"/>
          <a:srcRect/>
          <a:stretch>
            <a:fillRect/>
          </a:stretch>
        </p:blipFill>
        <p:spPr bwMode="auto">
          <a:xfrm>
            <a:off x="2862263" y="4735513"/>
            <a:ext cx="4783137" cy="2035175"/>
          </a:xfrm>
          <a:prstGeom prst="rect">
            <a:avLst/>
          </a:prstGeom>
          <a:noFill/>
          <a:ln w="9525">
            <a:noFill/>
            <a:miter lim="800000"/>
            <a:headEnd/>
            <a:tailEnd/>
          </a:ln>
        </p:spPr>
      </p:pic>
      <p:pic>
        <p:nvPicPr>
          <p:cNvPr id="51207" name="Picture 11">
            <a:extLst>
              <a:ext uri="{C183D7F6-B498-43B3-948B-1728B52AA6E4}">
                <adec:decorative xmlns:adec="http://schemas.microsoft.com/office/drawing/2017/decorative" xmlns="" val="1"/>
              </a:ext>
            </a:extLst>
          </p:cNvPr>
          <p:cNvPicPr>
            <a:picLocks noChangeAspect="1"/>
          </p:cNvPicPr>
          <p:nvPr/>
        </p:nvPicPr>
        <p:blipFill>
          <a:blip r:embed="rId4"/>
          <a:srcRect/>
          <a:stretch>
            <a:fillRect/>
          </a:stretch>
        </p:blipFill>
        <p:spPr bwMode="auto">
          <a:xfrm>
            <a:off x="8004969" y="5033963"/>
            <a:ext cx="1912937" cy="1725612"/>
          </a:xfrm>
          <a:prstGeom prst="rect">
            <a:avLst/>
          </a:prstGeom>
          <a:noFill/>
          <a:ln w="9525">
            <a:noFill/>
            <a:miter lim="800000"/>
            <a:headEnd/>
            <a:tailEnd/>
          </a:ln>
        </p:spPr>
      </p:pic>
      <p:sp>
        <p:nvSpPr>
          <p:cNvPr id="3" name="Speech Bubble: Rectangle 2">
            <a:extLst>
              <a:ext uri="{FF2B5EF4-FFF2-40B4-BE49-F238E27FC236}">
                <a16:creationId xmlns:a16="http://schemas.microsoft.com/office/drawing/2014/main" xmlns="" id="{3A8B45FD-DFDB-8302-F006-311FBE79D36D}"/>
              </a:ext>
            </a:extLst>
          </p:cNvPr>
          <p:cNvSpPr/>
          <p:nvPr/>
        </p:nvSpPr>
        <p:spPr>
          <a:xfrm>
            <a:off x="8491281" y="3066240"/>
            <a:ext cx="2970618" cy="1646269"/>
          </a:xfrm>
          <a:prstGeom prst="wedgeRectCallout">
            <a:avLst>
              <a:gd name="adj1" fmla="val -26482"/>
              <a:gd name="adj2" fmla="val 67626"/>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defTabSz="1217613"/>
            <a:r>
              <a:rPr lang="ro-RO" sz="1800" b="1" dirty="0">
                <a:solidFill>
                  <a:srgbClr val="003399"/>
                </a:solidFill>
              </a:rPr>
              <a:t>Riscurile fizice și riscurile psihosociale influențează împreună sănătatea mintală și securitatea.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ro-RO" dirty="0">
                <a:solidFill>
                  <a:srgbClr val="003399"/>
                </a:solidFill>
                <a:cs typeface="Trebuchet MS" pitchFamily="34" charset="0"/>
              </a:rPr>
              <a:t>Prioritatea 3: Riscurile fizice și sănătatea mintală -2- </a:t>
            </a:r>
          </a:p>
        </p:txBody>
      </p:sp>
      <p:sp>
        <p:nvSpPr>
          <p:cNvPr id="3" name="TextBox 2"/>
          <p:cNvSpPr txBox="1"/>
          <p:nvPr/>
        </p:nvSpPr>
        <p:spPr>
          <a:xfrm>
            <a:off x="0" y="1295400"/>
            <a:ext cx="1146651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Cum se poate aborda expunerea combinată? </a:t>
            </a:r>
          </a:p>
        </p:txBody>
      </p:sp>
      <p:sp>
        <p:nvSpPr>
          <p:cNvPr id="4" name="Content Placeholder 2"/>
          <p:cNvSpPr>
            <a:spLocks noGrp="1"/>
          </p:cNvSpPr>
          <p:nvPr>
            <p:ph sz="half" idx="1"/>
          </p:nvPr>
        </p:nvSpPr>
        <p:spPr>
          <a:xfrm>
            <a:off x="600075" y="2027238"/>
            <a:ext cx="10625138" cy="2630487"/>
          </a:xfrm>
        </p:spPr>
        <p:txBody>
          <a:bodyPr rtlCol="0">
            <a:noAutofit/>
          </a:bodyPr>
          <a:lstStyle/>
          <a:p>
            <a:pPr marL="251994" indent="-251994" defTabSz="457189" eaLnBrk="1" fontAlgn="auto" hangingPunct="1">
              <a:spcAft>
                <a:spcPts val="600"/>
              </a:spcAft>
              <a:defRPr/>
            </a:pPr>
            <a:r>
              <a:rPr lang="ro-RO" b="0" dirty="0"/>
              <a:t>prin practicarea unei</a:t>
            </a:r>
            <a:r>
              <a:rPr lang="ro-RO" dirty="0"/>
              <a:t> abordări holistice a SSM</a:t>
            </a:r>
            <a:r>
              <a:rPr lang="ro-RO" b="0" dirty="0"/>
              <a:t>, </a:t>
            </a:r>
            <a:r>
              <a:rPr lang="ro-RO" dirty="0"/>
              <a:t>care să integreze riscurile fizice și pe cele psihosociale</a:t>
            </a:r>
            <a:r>
              <a:rPr lang="ro-RO" b="0" dirty="0"/>
              <a:t>; </a:t>
            </a:r>
          </a:p>
          <a:p>
            <a:pPr marL="251994" indent="-251994" defTabSz="457189" eaLnBrk="1" fontAlgn="auto" hangingPunct="1">
              <a:spcAft>
                <a:spcPts val="600"/>
              </a:spcAft>
              <a:defRPr/>
            </a:pPr>
            <a:r>
              <a:rPr lang="ro-RO" b="0" dirty="0"/>
              <a:t>prin asigurarea </a:t>
            </a:r>
            <a:r>
              <a:rPr lang="ro-RO" dirty="0"/>
              <a:t>prevenirii țintite a AMS-urilor </a:t>
            </a:r>
            <a:r>
              <a:rPr lang="ro-RO" b="0" dirty="0"/>
              <a:t>și a solicitării fizice; </a:t>
            </a:r>
          </a:p>
          <a:p>
            <a:pPr marL="251994" indent="-251994" defTabSz="457189" eaLnBrk="1" fontAlgn="auto" hangingPunct="1">
              <a:spcAft>
                <a:spcPts val="600"/>
              </a:spcAft>
              <a:defRPr/>
            </a:pPr>
            <a:r>
              <a:rPr lang="ro-RO" b="0" dirty="0"/>
              <a:t>prin luarea în considerare a </a:t>
            </a:r>
            <a:r>
              <a:rPr lang="ro-RO" dirty="0"/>
              <a:t>efectului produs de mediul de lucru fizic asupra </a:t>
            </a:r>
            <a:r>
              <a:rPr lang="ro-RO" b="0" dirty="0"/>
              <a:t>stării de bine a </a:t>
            </a:r>
            <a:r>
              <a:rPr lang="ro-RO" dirty="0"/>
              <a:t>lucrătorilor</a:t>
            </a:r>
            <a:r>
              <a:rPr lang="ro-RO" b="0" dirty="0"/>
              <a:t>;</a:t>
            </a:r>
          </a:p>
          <a:p>
            <a:pPr marL="251994" indent="-251994" defTabSz="457189" eaLnBrk="1" fontAlgn="auto" hangingPunct="1">
              <a:spcAft>
                <a:spcPts val="600"/>
              </a:spcAft>
              <a:defRPr/>
            </a:pPr>
            <a:r>
              <a:rPr lang="ro-RO" b="0" dirty="0"/>
              <a:t>prin acordarea unei atenții speciale </a:t>
            </a:r>
            <a:r>
              <a:rPr lang="ro-RO" dirty="0"/>
              <a:t>sectoarelor cu risc mare </a:t>
            </a:r>
            <a:r>
              <a:rPr lang="ro-RO" b="0" dirty="0"/>
              <a:t>și </a:t>
            </a:r>
            <a:r>
              <a:rPr lang="ro-RO" dirty="0"/>
              <a:t>grupurilor vulnerabile </a:t>
            </a:r>
            <a:r>
              <a:rPr lang="ro-RO" b="0" dirty="0"/>
              <a:t>atunci când se aplică abordări preventive.</a:t>
            </a:r>
          </a:p>
        </p:txBody>
      </p:sp>
      <p:pic>
        <p:nvPicPr>
          <p:cNvPr id="53252" name="Picture 9" descr="Fotografie în formă de nor care arată lucrători din logistică purtând o discuție. "/>
          <p:cNvPicPr>
            <a:picLocks noChangeAspect="1"/>
          </p:cNvPicPr>
          <p:nvPr/>
        </p:nvPicPr>
        <p:blipFill>
          <a:blip r:embed="rId3"/>
          <a:srcRect/>
          <a:stretch>
            <a:fillRect/>
          </a:stretch>
        </p:blipFill>
        <p:spPr bwMode="auto">
          <a:xfrm>
            <a:off x="3886200" y="4657725"/>
            <a:ext cx="4017963" cy="20796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00075" y="179388"/>
            <a:ext cx="8831004" cy="490537"/>
          </a:xfrm>
        </p:spPr>
        <p:txBody>
          <a:bodyPr/>
          <a:lstStyle/>
          <a:p>
            <a:pPr eaLnBrk="1" hangingPunct="1"/>
            <a:r>
              <a:rPr lang="ro-RO" dirty="0">
                <a:cs typeface="Trebuchet MS" pitchFamily="34" charset="0"/>
              </a:rPr>
              <a:t>Prioritatea 4: Riscurile psihosociale în sectorul sănătății și asistenței sociale -1- </a:t>
            </a:r>
          </a:p>
        </p:txBody>
      </p:sp>
      <p:sp>
        <p:nvSpPr>
          <p:cNvPr id="3" name="TextBox 2"/>
          <p:cNvSpPr txBox="1"/>
          <p:nvPr/>
        </p:nvSpPr>
        <p:spPr>
          <a:xfrm>
            <a:off x="0" y="1295400"/>
            <a:ext cx="10079038"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2"/>
          <p:cNvSpPr>
            <a:spLocks noGrp="1"/>
          </p:cNvSpPr>
          <p:nvPr>
            <p:ph sz="half" idx="1"/>
          </p:nvPr>
        </p:nvSpPr>
        <p:spPr>
          <a:xfrm>
            <a:off x="738188" y="2006600"/>
            <a:ext cx="9405937" cy="2197100"/>
          </a:xfrm>
        </p:spPr>
        <p:txBody>
          <a:bodyPr rtlCol="0">
            <a:normAutofit lnSpcReduction="10000"/>
          </a:bodyPr>
          <a:lstStyle/>
          <a:p>
            <a:pPr marL="233363" indent="-233363" defTabSz="457189" eaLnBrk="1" fontAlgn="auto" hangingPunct="1">
              <a:spcBef>
                <a:spcPts val="1200"/>
              </a:spcBef>
              <a:spcAft>
                <a:spcPts val="600"/>
              </a:spcAft>
              <a:defRPr/>
            </a:pPr>
            <a:r>
              <a:rPr lang="ro-RO" b="0" dirty="0"/>
              <a:t>Un sector </a:t>
            </a:r>
            <a:r>
              <a:rPr lang="ro-RO" dirty="0"/>
              <a:t>esențial pentru societatea europeană, cu 21,5 milioane de angajați</a:t>
            </a:r>
            <a:r>
              <a:rPr lang="ro-RO" b="0" dirty="0"/>
              <a:t>, adică </a:t>
            </a:r>
            <a:r>
              <a:rPr lang="ro-RO" dirty="0"/>
              <a:t>11 % din lucrătorii din UE. </a:t>
            </a:r>
          </a:p>
          <a:p>
            <a:pPr marL="233363" indent="-233363" defTabSz="457189" eaLnBrk="1" fontAlgn="auto" hangingPunct="1">
              <a:spcBef>
                <a:spcPts val="1200"/>
              </a:spcBef>
              <a:spcAft>
                <a:spcPts val="600"/>
              </a:spcAft>
              <a:defRPr/>
            </a:pPr>
            <a:r>
              <a:rPr lang="ro-RO" dirty="0"/>
              <a:t>Niveluri mai mari de expunere </a:t>
            </a:r>
            <a:r>
              <a:rPr lang="ro-RO" dirty="0">
                <a:solidFill>
                  <a:schemeClr val="accent1"/>
                </a:solidFill>
              </a:rPr>
              <a:t>decât alte </a:t>
            </a:r>
            <a:r>
              <a:rPr lang="ro-RO" dirty="0"/>
              <a:t>sectoare la o serie de riscuri psihosociale. </a:t>
            </a:r>
          </a:p>
          <a:p>
            <a:pPr marL="233363" indent="-233363" defTabSz="457189" eaLnBrk="1" fontAlgn="auto" hangingPunct="1">
              <a:spcBef>
                <a:spcPts val="1200"/>
              </a:spcBef>
              <a:spcAft>
                <a:spcPts val="600"/>
              </a:spcAft>
              <a:defRPr/>
            </a:pPr>
            <a:r>
              <a:rPr lang="ro-RO" dirty="0"/>
              <a:t>31 % din lucrătorii din domeniul sănătății și al asistenței sociale s-au confruntat cu stres, depresie sau anxietate </a:t>
            </a:r>
            <a:r>
              <a:rPr lang="ro-RO" b="0" dirty="0"/>
              <a:t>cauzate sau </a:t>
            </a:r>
            <a:r>
              <a:rPr lang="ro-RO" dirty="0"/>
              <a:t>agravate de muncă </a:t>
            </a:r>
            <a:r>
              <a:rPr lang="ro-RO" b="0" dirty="0"/>
              <a:t>în ultimele 12 luni. </a:t>
            </a:r>
          </a:p>
          <a:p>
            <a:pPr marL="251994" indent="-251994" defTabSz="457189" eaLnBrk="1" fontAlgn="auto" hangingPunct="1">
              <a:spcBef>
                <a:spcPts val="1200"/>
              </a:spcBef>
              <a:spcAft>
                <a:spcPts val="600"/>
              </a:spcAft>
              <a:defRPr/>
            </a:pPr>
            <a:endParaRPr lang="en-GB" b="0" dirty="0"/>
          </a:p>
          <a:p>
            <a:pPr marL="0" indent="0" defTabSz="457189" eaLnBrk="1" fontAlgn="auto" hangingPunct="1">
              <a:spcBef>
                <a:spcPts val="1200"/>
              </a:spcBef>
              <a:spcAft>
                <a:spcPts val="600"/>
              </a:spcAft>
              <a:buFont typeface="Wingdings" pitchFamily="2" charset="2"/>
              <a:buNone/>
              <a:defRPr/>
            </a:pPr>
            <a:endParaRPr lang="en-GB" b="0" dirty="0"/>
          </a:p>
          <a:p>
            <a:pPr marL="251994" indent="-251994" defTabSz="457189" eaLnBrk="1" fontAlgn="auto" hangingPunct="1">
              <a:spcBef>
                <a:spcPts val="1200"/>
              </a:spcBef>
              <a:spcAft>
                <a:spcPts val="600"/>
              </a:spcAft>
              <a:defRPr/>
            </a:pPr>
            <a:endParaRPr lang="en-GB" dirty="0"/>
          </a:p>
        </p:txBody>
      </p:sp>
      <p:pic>
        <p:nvPicPr>
          <p:cNvPr id="55300" name="Picture 6">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0" y="4575175"/>
            <a:ext cx="4017963" cy="217646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ro-RO">
                <a:cs typeface="Trebuchet MS" pitchFamily="34" charset="0"/>
              </a:rPr>
              <a:t>Prioritatea 4: Riscurile psihosociale în sectorul sănătății și asistenței sociale -2- </a:t>
            </a:r>
          </a:p>
        </p:txBody>
      </p:sp>
      <p:sp>
        <p:nvSpPr>
          <p:cNvPr id="4" name="TextBox 2"/>
          <p:cNvSpPr txBox="1"/>
          <p:nvPr/>
        </p:nvSpPr>
        <p:spPr>
          <a:xfrm>
            <a:off x="0" y="1216025"/>
            <a:ext cx="1067911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Procentul locurilor de muncă în care a fost semnalată prezența pericolelor psihosociale în sectorul sănătății și asistenței sociale și media UE-27 pentru toate sectoarele (2024) </a:t>
            </a:r>
          </a:p>
        </p:txBody>
      </p:sp>
      <p:pic>
        <p:nvPicPr>
          <p:cNvPr id="57347" name="Graphic 4" descr="Grafic care compară diferitele riscuri psihosociale la locul de muncă între totalitatea sectoarelor din cele 27 de state membre ale UE, cu albastru, și sectorul sănătății și asistenței sociale, cu verde. Riscurile psihosociale prezentate sunt: 56 % față de 72 % se confruntă cu clienți, pacienți, elevi etc.;  presiunea timpului;  43 % față de 48 % se confruntă cu comunicare sau cooperare deficitară în cadrul organizațiilor;  18 % față de 21 % au program de lucru prelungit sau neregulat;  10 % față de 11 % trăiesc cu teama de a-și pierde locul de muncă."/>
          <p:cNvPicPr>
            <a:picLocks noChangeAspect="1"/>
          </p:cNvPicPr>
          <p:nvPr/>
        </p:nvPicPr>
        <p:blipFill>
          <a:blip r:embed="rId3"/>
          <a:srcRect b="30408"/>
          <a:stretch>
            <a:fillRect/>
          </a:stretch>
        </p:blipFill>
        <p:spPr bwMode="auto">
          <a:xfrm>
            <a:off x="2817665" y="2139951"/>
            <a:ext cx="5635625" cy="2732087"/>
          </a:xfrm>
          <a:prstGeom prst="rect">
            <a:avLst/>
          </a:prstGeom>
          <a:noFill/>
          <a:ln w="9525">
            <a:noFill/>
            <a:miter lim="800000"/>
            <a:headEnd/>
            <a:tailEnd/>
          </a:ln>
        </p:spPr>
      </p:pic>
      <p:sp>
        <p:nvSpPr>
          <p:cNvPr id="3" name="TextBox 2"/>
          <p:cNvSpPr txBox="1"/>
          <p:nvPr/>
        </p:nvSpPr>
        <p:spPr>
          <a:xfrm>
            <a:off x="2709715" y="4929188"/>
            <a:ext cx="5635625" cy="1108075"/>
          </a:xfrm>
          <a:prstGeom prst="rect">
            <a:avLst/>
          </a:prstGeom>
          <a:noFill/>
        </p:spPr>
        <p:txBody>
          <a:bodyPr>
            <a:spAutoFit/>
          </a:bodyPr>
          <a:lstStyle/>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Lucrul cu clienți, pacienți, elevi etc. dificili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Presiunea timpului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Comunicare sau cooperare deficitară în cadrul organizației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Program de lucru prelungit sau neregulat</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Teama de pierdere a locului de muncă</a:t>
            </a:r>
          </a:p>
          <a:p>
            <a:pPr marL="342900" indent="-342900" fontAlgn="auto">
              <a:spcBef>
                <a:spcPts val="0"/>
              </a:spcBef>
              <a:spcAft>
                <a:spcPts val="0"/>
              </a:spcAft>
              <a:buFontTx/>
              <a:buAutoNum type="alphaUcPeriod"/>
              <a:defRPr/>
            </a:pPr>
            <a:endParaRPr lang="en-GB" sz="1100" dirty="0">
              <a:latin typeface="+mn-lt"/>
              <a:cs typeface="+mn-cs"/>
            </a:endParaRPr>
          </a:p>
        </p:txBody>
      </p:sp>
      <p:sp>
        <p:nvSpPr>
          <p:cNvPr id="7" name="TextBox 6"/>
          <p:cNvSpPr txBox="1"/>
          <p:nvPr/>
        </p:nvSpPr>
        <p:spPr>
          <a:xfrm>
            <a:off x="2835127" y="5916613"/>
            <a:ext cx="5635625" cy="246063"/>
          </a:xfrm>
          <a:prstGeom prst="rect">
            <a:avLst/>
          </a:prstGeom>
          <a:noFill/>
        </p:spPr>
        <p:txBody>
          <a:bodyPr>
            <a:spAutoFit/>
          </a:bodyPr>
          <a:lstStyle/>
          <a:p>
            <a:pPr fontAlgn="auto">
              <a:spcBef>
                <a:spcPts val="0"/>
              </a:spcBef>
              <a:spcAft>
                <a:spcPts val="0"/>
              </a:spcAft>
              <a:defRPr/>
            </a:pPr>
            <a:r>
              <a:rPr lang="ro-RO" sz="1000" i="1">
                <a:solidFill>
                  <a:schemeClr val="tx1">
                    <a:lumMod val="65000"/>
                    <a:lumOff val="35000"/>
                  </a:schemeClr>
                </a:solidFill>
                <a:latin typeface="+mn-lt"/>
                <a:cs typeface="+mn-cs"/>
              </a:rPr>
              <a:t>Sursa: ESENER 2024 – baza: unități din UE-27</a:t>
            </a:r>
          </a:p>
        </p:txBody>
      </p:sp>
      <p:sp>
        <p:nvSpPr>
          <p:cNvPr id="6" name="TextBox 5"/>
          <p:cNvSpPr txBox="1"/>
          <p:nvPr/>
        </p:nvSpPr>
        <p:spPr bwMode="auto">
          <a:xfrm>
            <a:off x="7938940" y="4991101"/>
            <a:ext cx="2112962" cy="938212"/>
          </a:xfrm>
          <a:prstGeom prst="rect">
            <a:avLst/>
          </a:prstGeom>
          <a:noFill/>
        </p:spPr>
        <p:txBody>
          <a:bodyPr>
            <a:spAutoFit/>
          </a:bodyPr>
          <a:lstStyle/>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UE-27</a:t>
            </a:r>
          </a:p>
          <a:p>
            <a:pPr fontAlgn="auto">
              <a:spcBef>
                <a:spcPts val="0"/>
              </a:spcBef>
              <a:spcAft>
                <a:spcPts val="0"/>
              </a:spcAft>
              <a:buClr>
                <a:srgbClr val="C00000"/>
              </a:buClr>
              <a:defRPr/>
            </a:pPr>
            <a:endParaRPr lang="es-ES" sz="1100" b="1" dirty="0">
              <a:solidFill>
                <a:schemeClr val="tx1">
                  <a:lumMod val="65000"/>
                  <a:lumOff val="35000"/>
                </a:schemeClr>
              </a:solidFill>
              <a:latin typeface="+mn-lt"/>
              <a:cs typeface="+mn-cs"/>
            </a:endParaRPr>
          </a:p>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Activități pentru sănătatea umană</a:t>
            </a:r>
          </a:p>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și asistența socială</a:t>
            </a:r>
          </a:p>
          <a:p>
            <a:pPr marL="342900" indent="-342900" fontAlgn="auto">
              <a:spcBef>
                <a:spcPts val="0"/>
              </a:spcBef>
              <a:spcAft>
                <a:spcPts val="0"/>
              </a:spcAft>
              <a:buFontTx/>
              <a:buAutoNum type="alphaUcPeriod"/>
              <a:defRPr/>
            </a:pPr>
            <a:endParaRPr lang="en-GB" sz="1100" dirty="0">
              <a:solidFill>
                <a:schemeClr val="tx1">
                  <a:lumMod val="65000"/>
                  <a:lumOff val="35000"/>
                </a:schemeClr>
              </a:solidFill>
              <a:latin typeface="+mn-lt"/>
              <a:cs typeface="+mn-cs"/>
            </a:endParaRPr>
          </a:p>
        </p:txBody>
      </p:sp>
      <p:sp>
        <p:nvSpPr>
          <p:cNvPr id="8" name="Rectangle 7">
            <a:extLst>
              <a:ext uri="{C183D7F6-B498-43B3-948B-1728B52AA6E4}">
                <adec:decorative xmlns:adec="http://schemas.microsoft.com/office/drawing/2017/decorative" xmlns="" val="1"/>
              </a:ext>
            </a:extLst>
          </p:cNvPr>
          <p:cNvSpPr/>
          <p:nvPr/>
        </p:nvSpPr>
        <p:spPr bwMode="auto">
          <a:xfrm>
            <a:off x="7629377" y="4973638"/>
            <a:ext cx="312738" cy="312738"/>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a:extLst>
              <a:ext uri="{C183D7F6-B498-43B3-948B-1728B52AA6E4}">
                <adec:decorative xmlns:adec="http://schemas.microsoft.com/office/drawing/2017/decorative" xmlns="" val="1"/>
              </a:ext>
            </a:extLst>
          </p:cNvPr>
          <p:cNvSpPr/>
          <p:nvPr/>
        </p:nvSpPr>
        <p:spPr bwMode="auto">
          <a:xfrm>
            <a:off x="7624615" y="5403851"/>
            <a:ext cx="314325" cy="3143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ro-RO">
                <a:cs typeface="Trebuchet MS" pitchFamily="34" charset="0"/>
              </a:rPr>
              <a:t>Prioritatea 4: Riscurile psihosociale în sectorul sănătății și asistenței sociale -3- </a:t>
            </a:r>
          </a:p>
        </p:txBody>
      </p:sp>
      <p:sp>
        <p:nvSpPr>
          <p:cNvPr id="3" name="TextBox 2"/>
          <p:cNvSpPr txBox="1"/>
          <p:nvPr/>
        </p:nvSpPr>
        <p:spPr>
          <a:xfrm>
            <a:off x="0" y="1304925"/>
            <a:ext cx="10971213" cy="52228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cs typeface="Arial"/>
              </a:rPr>
              <a:t>Măsuri de prevenție </a:t>
            </a:r>
            <a:r>
              <a:rPr lang="ro-RO" sz="1800" b="1">
                <a:solidFill>
                  <a:schemeClr val="tx2"/>
                </a:solidFill>
                <a:latin typeface="+mn-lt"/>
                <a:cs typeface="Arial"/>
              </a:rPr>
              <a:t>specifice sectorului</a:t>
            </a:r>
            <a:r>
              <a:rPr lang="ro-RO" sz="1800" b="1">
                <a:latin typeface="+mn-lt"/>
                <a:cs typeface="Arial"/>
              </a:rPr>
              <a:t>:</a:t>
            </a:r>
          </a:p>
        </p:txBody>
      </p:sp>
      <p:sp>
        <p:nvSpPr>
          <p:cNvPr id="4" name="Content Placeholder 11"/>
          <p:cNvSpPr>
            <a:spLocks noGrp="1"/>
          </p:cNvSpPr>
          <p:nvPr>
            <p:ph sz="half" idx="1"/>
          </p:nvPr>
        </p:nvSpPr>
        <p:spPr>
          <a:xfrm>
            <a:off x="708505" y="2204817"/>
            <a:ext cx="6181245" cy="3014662"/>
          </a:xfrm>
        </p:spPr>
        <p:txBody>
          <a:bodyPr rtlCol="0">
            <a:noAutofit/>
          </a:bodyPr>
          <a:lstStyle/>
          <a:p>
            <a:pPr marL="233045" indent="-233045" defTabSz="457189" eaLnBrk="1" fontAlgn="auto" hangingPunct="1">
              <a:spcAft>
                <a:spcPts val="600"/>
              </a:spcAft>
              <a:defRPr/>
            </a:pPr>
            <a:r>
              <a:rPr lang="ro-RO" b="0" dirty="0"/>
              <a:t>Promovarea autonomiei muncii în procesul de îngrijire </a:t>
            </a:r>
          </a:p>
          <a:p>
            <a:pPr marL="233045" indent="-233045" defTabSz="457189" eaLnBrk="1" fontAlgn="auto" hangingPunct="1">
              <a:spcAft>
                <a:spcPts val="600"/>
              </a:spcAft>
              <a:defRPr/>
            </a:pPr>
            <a:r>
              <a:rPr lang="ro-RO" b="0" dirty="0"/>
              <a:t>Implicarea lucrătorilor în deciziile legate de îngrijire și de locul de muncă</a:t>
            </a:r>
          </a:p>
          <a:p>
            <a:pPr marL="233045" indent="-233045" defTabSz="457189" eaLnBrk="1" fontAlgn="auto" hangingPunct="1">
              <a:spcAft>
                <a:spcPts val="600"/>
              </a:spcAft>
              <a:defRPr/>
            </a:pPr>
            <a:r>
              <a:rPr lang="ro-RO" b="0" dirty="0"/>
              <a:t>Recunoașterea și remunerarea muncii de îngrijire</a:t>
            </a:r>
          </a:p>
          <a:p>
            <a:pPr marL="233045" indent="-233045" defTabSz="457189" eaLnBrk="1" fontAlgn="auto" hangingPunct="1">
              <a:spcAft>
                <a:spcPts val="600"/>
              </a:spcAft>
              <a:defRPr/>
            </a:pPr>
            <a:r>
              <a:rPr lang="ro-RO" b="0" dirty="0"/>
              <a:t>Planificarea participativă a turelor</a:t>
            </a:r>
          </a:p>
          <a:p>
            <a:pPr marL="233045" indent="-233045" defTabSz="457189" eaLnBrk="1" fontAlgn="auto" hangingPunct="1">
              <a:spcAft>
                <a:spcPts val="600"/>
              </a:spcAft>
              <a:defRPr/>
            </a:pPr>
            <a:r>
              <a:rPr lang="ro-RO" b="0" dirty="0"/>
              <a:t>Asigurarea unui efectiv suficient de personal și gestionarea corespunzătoare a volumului de muncă</a:t>
            </a:r>
          </a:p>
          <a:p>
            <a:pPr marL="233045" indent="-233045" defTabSz="457189" eaLnBrk="1" fontAlgn="auto" hangingPunct="1">
              <a:spcAft>
                <a:spcPts val="600"/>
              </a:spcAft>
              <a:defRPr/>
            </a:pPr>
            <a:r>
              <a:rPr lang="ro-RO" b="0" dirty="0"/>
              <a:t>Asigurarea odihnei adecvate și îmbunătățirea echilibrului dintre viața profesională și cea privată</a:t>
            </a:r>
          </a:p>
          <a:p>
            <a:pPr marL="0" indent="0" defTabSz="457189" eaLnBrk="1" fontAlgn="auto" hangingPunct="1">
              <a:spcBef>
                <a:spcPts val="1200"/>
              </a:spcBef>
              <a:spcAft>
                <a:spcPts val="600"/>
              </a:spcAft>
              <a:buFont typeface="Wingdings" pitchFamily="2" charset="2"/>
              <a:buNone/>
              <a:defRPr/>
            </a:pPr>
            <a:endParaRPr lang="en-GB" dirty="0"/>
          </a:p>
        </p:txBody>
      </p:sp>
      <p:sp>
        <p:nvSpPr>
          <p:cNvPr id="5" name="Speech Bubble: Rectangle 4">
            <a:extLst>
              <a:ext uri="{FF2B5EF4-FFF2-40B4-BE49-F238E27FC236}">
                <a16:creationId xmlns:a16="http://schemas.microsoft.com/office/drawing/2014/main" xmlns="" id="{E3351021-0B55-05D0-B0AD-95B1A640AB32}"/>
              </a:ext>
            </a:extLst>
          </p:cNvPr>
          <p:cNvSpPr/>
          <p:nvPr/>
        </p:nvSpPr>
        <p:spPr>
          <a:xfrm>
            <a:off x="7277100" y="2349795"/>
            <a:ext cx="3694113" cy="2158410"/>
          </a:xfrm>
          <a:prstGeom prst="wedgeRectCallout">
            <a:avLst>
              <a:gd name="adj1" fmla="val -26482"/>
              <a:gd name="adj2" fmla="val 67626"/>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fontAlgn="auto">
              <a:spcBef>
                <a:spcPts val="0"/>
              </a:spcBef>
              <a:spcAft>
                <a:spcPts val="0"/>
              </a:spcAft>
              <a:defRPr/>
            </a:pPr>
            <a:r>
              <a:rPr lang="ro-RO" sz="1800" b="1" dirty="0">
                <a:solidFill>
                  <a:schemeClr val="tx2"/>
                </a:solidFill>
              </a:rPr>
              <a:t>Un mediu de lucru bun, pe lângă că este benefic pentru lucrătorii din sectorul sănătății și asistenței sociale, îmbunătățește de asemenea calitatea îngrijirii și siguranța pacienților.  </a:t>
            </a:r>
          </a:p>
        </p:txBody>
      </p:sp>
      <p:pic>
        <p:nvPicPr>
          <p:cNvPr id="59397" name="Picture 8" descr="Imagine vectorială cu o mascotă lângă un pat de spital, pentru a ilustra sectorul sănătății și asistenței sociale."/>
          <p:cNvPicPr>
            <a:picLocks noChangeAspect="1"/>
          </p:cNvPicPr>
          <p:nvPr/>
        </p:nvPicPr>
        <p:blipFill>
          <a:blip r:embed="rId3"/>
          <a:srcRect/>
          <a:stretch>
            <a:fillRect/>
          </a:stretch>
        </p:blipFill>
        <p:spPr bwMode="auto">
          <a:xfrm>
            <a:off x="7292975" y="4270375"/>
            <a:ext cx="4530725" cy="245268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ro-RO">
                <a:solidFill>
                  <a:srgbClr val="003399"/>
                </a:solidFill>
                <a:cs typeface="Trebuchet MS" pitchFamily="34" charset="0"/>
              </a:rPr>
              <a:t>Prioritatea 5: Susținerea sănătății mintale la locul de muncă -1- </a:t>
            </a:r>
          </a:p>
        </p:txBody>
      </p:sp>
      <p:sp>
        <p:nvSpPr>
          <p:cNvPr id="3" name="TextBox 2"/>
          <p:cNvSpPr txBox="1"/>
          <p:nvPr/>
        </p:nvSpPr>
        <p:spPr>
          <a:xfrm>
            <a:off x="0" y="1296988"/>
            <a:ext cx="1111250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2"/>
          <p:cNvSpPr>
            <a:spLocks noGrp="1"/>
          </p:cNvSpPr>
          <p:nvPr>
            <p:ph sz="half" idx="1"/>
          </p:nvPr>
        </p:nvSpPr>
        <p:spPr>
          <a:xfrm>
            <a:off x="612775" y="2071688"/>
            <a:ext cx="10499725" cy="2949575"/>
          </a:xfrm>
        </p:spPr>
        <p:txBody>
          <a:bodyPr>
            <a:noAutofit/>
          </a:bodyPr>
          <a:lstStyle/>
          <a:p>
            <a:pPr marL="233363" indent="-233363" eaLnBrk="1" hangingPunct="1">
              <a:spcAft>
                <a:spcPts val="600"/>
              </a:spcAft>
            </a:pPr>
            <a:r>
              <a:rPr lang="ro-RO" dirty="0">
                <a:solidFill>
                  <a:srgbClr val="003399"/>
                </a:solidFill>
              </a:rPr>
              <a:t>Reintegrarea lucrătorilor</a:t>
            </a:r>
            <a:r>
              <a:rPr lang="ro-RO" b="0" dirty="0">
                <a:solidFill>
                  <a:srgbClr val="003399"/>
                </a:solidFill>
              </a:rPr>
              <a:t> la locul de muncă după ce au avut o problemă de sănătate mintală legată de muncă necesită </a:t>
            </a:r>
            <a:r>
              <a:rPr lang="ro-RO" dirty="0">
                <a:solidFill>
                  <a:srgbClr val="003399"/>
                </a:solidFill>
              </a:rPr>
              <a:t>adaptări corespunzătoare</a:t>
            </a:r>
            <a:r>
              <a:rPr lang="ro-RO" b="0" dirty="0">
                <a:solidFill>
                  <a:srgbClr val="003399"/>
                </a:solidFill>
              </a:rPr>
              <a:t>. </a:t>
            </a:r>
          </a:p>
          <a:p>
            <a:pPr marL="233363" indent="-233363" eaLnBrk="1" hangingPunct="1">
              <a:spcAft>
                <a:spcPts val="600"/>
              </a:spcAft>
            </a:pPr>
            <a:r>
              <a:rPr lang="ro-RO" b="0" dirty="0">
                <a:solidFill>
                  <a:srgbClr val="003399"/>
                </a:solidFill>
              </a:rPr>
              <a:t>Chiar și atunci când problemele de sănătate mintală nu sunt legate de muncă, </a:t>
            </a:r>
            <a:r>
              <a:rPr lang="ro-RO" dirty="0">
                <a:solidFill>
                  <a:srgbClr val="003399"/>
                </a:solidFill>
              </a:rPr>
              <a:t>un mediu de lucru prielnic și respectuos este benefic </a:t>
            </a:r>
            <a:r>
              <a:rPr lang="ro-RO" b="0" dirty="0">
                <a:solidFill>
                  <a:srgbClr val="003399"/>
                </a:solidFill>
              </a:rPr>
              <a:t>deopotrivă </a:t>
            </a:r>
            <a:r>
              <a:rPr lang="ro-RO" dirty="0">
                <a:solidFill>
                  <a:srgbClr val="003399"/>
                </a:solidFill>
              </a:rPr>
              <a:t>pentru persoană și pentru organizație</a:t>
            </a:r>
            <a:r>
              <a:rPr lang="ro-RO" b="0" dirty="0">
                <a:solidFill>
                  <a:srgbClr val="003399"/>
                </a:solidFill>
              </a:rPr>
              <a:t>.</a:t>
            </a:r>
          </a:p>
          <a:p>
            <a:pPr marL="233363" indent="-233363" eaLnBrk="1" hangingPunct="1">
              <a:spcAft>
                <a:spcPts val="600"/>
              </a:spcAft>
            </a:pPr>
            <a:r>
              <a:rPr lang="ro-RO" dirty="0">
                <a:solidFill>
                  <a:srgbClr val="003399"/>
                </a:solidFill>
              </a:rPr>
              <a:t>Adaptările personalizate</a:t>
            </a:r>
            <a:r>
              <a:rPr lang="ro-RO" b="0" dirty="0">
                <a:solidFill>
                  <a:srgbClr val="003399"/>
                </a:solidFill>
              </a:rPr>
              <a:t>, de exemplu spații de lucru mai liniștite, program flexibil sau adaptarea sarcinilor de serviciu, pot crea condiții prielnice pentru ca toți să lucreze cu eficacitate și să se simtă apreciați. </a:t>
            </a:r>
          </a:p>
          <a:p>
            <a:pPr marL="233363" indent="-233363" eaLnBrk="1" hangingPunct="1">
              <a:spcAft>
                <a:spcPts val="600"/>
              </a:spcAft>
            </a:pPr>
            <a:r>
              <a:rPr lang="ro-RO" dirty="0">
                <a:solidFill>
                  <a:srgbClr val="003399"/>
                </a:solidFill>
              </a:rPr>
              <a:t>Stigmatizarea rămâne un obstacol important care trebuie depășit</a:t>
            </a:r>
            <a:r>
              <a:rPr lang="ro-RO" b="0" dirty="0">
                <a:solidFill>
                  <a:srgbClr val="003399"/>
                </a:solidFill>
              </a:rPr>
              <a:t>. </a:t>
            </a:r>
          </a:p>
          <a:p>
            <a:pPr marL="233363" indent="-233363" eaLnBrk="1" hangingPunct="1">
              <a:spcAft>
                <a:spcPts val="600"/>
              </a:spcAft>
              <a:buFont typeface="Wingdings" pitchFamily="2" charset="2"/>
              <a:buNone/>
            </a:pPr>
            <a:endParaRPr lang="en-US" b="0" dirty="0">
              <a:solidFill>
                <a:srgbClr val="003399"/>
              </a:solidFill>
            </a:endParaRPr>
          </a:p>
          <a:p>
            <a:pPr marL="233363" indent="-233363" eaLnBrk="1" hangingPunct="1">
              <a:spcAft>
                <a:spcPts val="600"/>
              </a:spcAft>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dirty="0">
              <a:solidFill>
                <a:srgbClr val="003399"/>
              </a:solidFill>
            </a:endParaRPr>
          </a:p>
          <a:p>
            <a:pPr marL="233363" indent="-233363" eaLnBrk="1" hangingPunct="1">
              <a:spcAft>
                <a:spcPts val="600"/>
              </a:spcAft>
            </a:pPr>
            <a:endParaRPr lang="en-GB" b="0" dirty="0">
              <a:solidFill>
                <a:srgbClr val="003399"/>
              </a:solidFill>
            </a:endParaRPr>
          </a:p>
          <a:p>
            <a:pPr marL="233363" indent="-233363" eaLnBrk="1" hangingPunct="1">
              <a:spcAft>
                <a:spcPts val="600"/>
              </a:spcAft>
            </a:pPr>
            <a:endParaRPr lang="en-GB" b="0" dirty="0">
              <a:solidFill>
                <a:srgbClr val="003399"/>
              </a:solidFill>
            </a:endParaRPr>
          </a:p>
        </p:txBody>
      </p:sp>
      <p:pic>
        <p:nvPicPr>
          <p:cNvPr id="61444" name="Picture 7">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7581014" y="4741941"/>
            <a:ext cx="4129974" cy="2020809"/>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ro-RO" dirty="0">
                <a:solidFill>
                  <a:srgbClr val="003399"/>
                </a:solidFill>
                <a:cs typeface="Trebuchet MS" pitchFamily="34" charset="0"/>
              </a:rPr>
              <a:t>Prioritatea 5: Susținerea sănătății mintale la locul de muncă -2- </a:t>
            </a:r>
          </a:p>
        </p:txBody>
      </p:sp>
      <p:sp>
        <p:nvSpPr>
          <p:cNvPr id="9" name="TextBox 8"/>
          <p:cNvSpPr txBox="1"/>
          <p:nvPr/>
        </p:nvSpPr>
        <p:spPr>
          <a:xfrm>
            <a:off x="0" y="1296988"/>
            <a:ext cx="1041876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pic>
        <p:nvPicPr>
          <p:cNvPr id="63491" name="Picture 11" descr="Fotografie în formă de nor care arată lucrători purtând o conversație într-un birou și o mascotă cu gura închisă cu fermoarul, pentru a ilustra bariera în calea dezvăluirii stării de sănătate psihică."/>
          <p:cNvPicPr>
            <a:picLocks noChangeAspect="1"/>
          </p:cNvPicPr>
          <p:nvPr/>
        </p:nvPicPr>
        <p:blipFill>
          <a:blip r:embed="rId3"/>
          <a:srcRect/>
          <a:stretch>
            <a:fillRect/>
          </a:stretch>
        </p:blipFill>
        <p:spPr bwMode="auto">
          <a:xfrm>
            <a:off x="909638" y="2212975"/>
            <a:ext cx="4070350" cy="1798638"/>
          </a:xfrm>
          <a:prstGeom prst="rect">
            <a:avLst/>
          </a:prstGeom>
          <a:noFill/>
          <a:ln w="9525">
            <a:noFill/>
            <a:miter lim="800000"/>
            <a:headEnd/>
            <a:tailEnd/>
          </a:ln>
        </p:spPr>
      </p:pic>
      <p:sp>
        <p:nvSpPr>
          <p:cNvPr id="7" name="TextBox 6"/>
          <p:cNvSpPr txBox="1"/>
          <p:nvPr/>
        </p:nvSpPr>
        <p:spPr>
          <a:xfrm>
            <a:off x="909638" y="4037013"/>
            <a:ext cx="4530725" cy="1579562"/>
          </a:xfrm>
          <a:prstGeom prst="rect">
            <a:avLst/>
          </a:prstGeom>
        </p:spPr>
        <p:txBody>
          <a:bodyPr lIns="121920" tIns="60960" rIns="121920" bIns="60960"/>
          <a:lstStyle/>
          <a:p>
            <a:pPr defTabSz="342900">
              <a:spcBef>
                <a:spcPts val="450"/>
              </a:spcBef>
              <a:buClr>
                <a:schemeClr val="tx2"/>
              </a:buClr>
              <a:buFont typeface="Wingdings" pitchFamily="2" charset="2"/>
              <a:buNone/>
            </a:pPr>
            <a:r>
              <a:rPr lang="ro-RO" sz="1600" b="1" dirty="0">
                <a:solidFill>
                  <a:schemeClr val="tx2"/>
                </a:solidFill>
              </a:rPr>
              <a:t>Aproape jumătate dintre </a:t>
            </a:r>
            <a:r>
              <a:rPr lang="ro-RO" sz="1600" b="1" dirty="0">
                <a:solidFill>
                  <a:srgbClr val="7F7F7F"/>
                </a:solidFill>
              </a:rPr>
              <a:t>lucrătorii din UE consideră că dezvăluirea unei probleme de sănătate mintală la locul de muncă ar avea un impact negativ asupra carierei lor, iar o proporție egală nu este de acord cu această afirmație. </a:t>
            </a:r>
          </a:p>
          <a:p>
            <a:pPr defTabSz="342900">
              <a:spcBef>
                <a:spcPts val="450"/>
              </a:spcBef>
              <a:buClr>
                <a:schemeClr val="tx2"/>
              </a:buClr>
              <a:buFont typeface="Wingdings" pitchFamily="2" charset="2"/>
              <a:buNone/>
            </a:pPr>
            <a:r>
              <a:rPr lang="ro-RO" sz="1300" b="1" dirty="0">
                <a:solidFill>
                  <a:schemeClr val="tx2"/>
                </a:solidFill>
              </a:rPr>
              <a:t>Pulsul SSM 2025</a:t>
            </a:r>
          </a:p>
        </p:txBody>
      </p:sp>
      <p:pic>
        <p:nvPicPr>
          <p:cNvPr id="63493" name="Picture 9" descr="Imagine vectorială cu o siluetă de hârtie, într-un nor, reprezentând un cap cu simbolul infinitului pe lateral. În stânga se află un calendar. În dreapta, o mascotă ține în mâini drapelul UE. "/>
          <p:cNvPicPr>
            <a:picLocks noChangeAspect="1"/>
          </p:cNvPicPr>
          <p:nvPr/>
        </p:nvPicPr>
        <p:blipFill>
          <a:blip r:embed="rId4"/>
          <a:srcRect/>
          <a:stretch>
            <a:fillRect/>
          </a:stretch>
        </p:blipFill>
        <p:spPr bwMode="auto">
          <a:xfrm>
            <a:off x="6765925" y="1606550"/>
            <a:ext cx="3830638" cy="2441575"/>
          </a:xfrm>
          <a:prstGeom prst="rect">
            <a:avLst/>
          </a:prstGeom>
          <a:noFill/>
          <a:ln w="9525">
            <a:noFill/>
            <a:miter lim="800000"/>
            <a:headEnd/>
            <a:tailEnd/>
          </a:ln>
        </p:spPr>
      </p:pic>
      <p:sp>
        <p:nvSpPr>
          <p:cNvPr id="63494" name="TextBox 7"/>
          <p:cNvSpPr txBox="1">
            <a:spLocks noChangeArrowheads="1"/>
          </p:cNvSpPr>
          <p:nvPr/>
        </p:nvSpPr>
        <p:spPr bwMode="auto">
          <a:xfrm>
            <a:off x="6645275" y="4048125"/>
            <a:ext cx="4637088" cy="1811338"/>
          </a:xfrm>
          <a:prstGeom prst="rect">
            <a:avLst/>
          </a:prstGeom>
          <a:noFill/>
          <a:ln w="9525">
            <a:noFill/>
            <a:miter lim="800000"/>
            <a:headEnd/>
            <a:tailEnd/>
          </a:ln>
        </p:spPr>
        <p:txBody>
          <a:bodyPr/>
          <a:lstStyle/>
          <a:p>
            <a:pPr>
              <a:spcBef>
                <a:spcPts val="450"/>
              </a:spcBef>
            </a:pPr>
            <a:r>
              <a:rPr lang="ro-RO" sz="1600" b="1">
                <a:solidFill>
                  <a:schemeClr val="tx2"/>
                </a:solidFill>
              </a:rPr>
              <a:t>Aproape 50 % din populația UE </a:t>
            </a:r>
            <a:r>
              <a:rPr lang="ro-RO" sz="1600" b="1">
                <a:solidFill>
                  <a:srgbClr val="7F7F7F"/>
                </a:solidFill>
              </a:rPr>
              <a:t>declară că a resimțit o problemă emoțională sau psihosocială, de exemplu stări de depresie sau anxietate, în ultimele douăsprezece luni.</a:t>
            </a:r>
          </a:p>
          <a:p>
            <a:pPr>
              <a:spcBef>
                <a:spcPts val="450"/>
              </a:spcBef>
              <a:buClr>
                <a:schemeClr val="tx2"/>
              </a:buClr>
            </a:pPr>
            <a:r>
              <a:rPr lang="ro-RO" sz="1300" b="1">
                <a:solidFill>
                  <a:schemeClr val="tx2"/>
                </a:solidFill>
              </a:rPr>
              <a:t>Eurobarometru 2023</a:t>
            </a:r>
          </a:p>
        </p:txBody>
      </p:sp>
      <p:cxnSp>
        <p:nvCxnSpPr>
          <p:cNvPr id="18" name="Straight Connector 17">
            <a:extLst>
              <a:ext uri="{C183D7F6-B498-43B3-948B-1728B52AA6E4}">
                <adec:decorative xmlns:adec="http://schemas.microsoft.com/office/drawing/2017/decorative" xmlns="" val="1"/>
              </a:ext>
            </a:extLst>
          </p:cNvPr>
          <p:cNvCxnSpPr/>
          <p:nvPr/>
        </p:nvCxnSpPr>
        <p:spPr>
          <a:xfrm>
            <a:off x="6096000" y="2513013"/>
            <a:ext cx="0" cy="355441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1">
            <a:extLst>
              <a:ext uri="{C183D7F6-B498-43B3-948B-1728B52AA6E4}">
                <adec:decorative xmlns:adec="http://schemas.microsoft.com/office/drawing/2017/decorative" xmlns="" val="1"/>
              </a:ext>
            </a:extLst>
          </p:cNvPr>
          <p:cNvPicPr>
            <a:picLocks noChangeAspect="1"/>
          </p:cNvPicPr>
          <p:nvPr/>
        </p:nvPicPr>
        <p:blipFill>
          <a:blip r:embed="rId3"/>
          <a:srcRect/>
          <a:stretch>
            <a:fillRect/>
          </a:stretch>
        </p:blipFill>
        <p:spPr bwMode="auto">
          <a:xfrm>
            <a:off x="7156450" y="2681288"/>
            <a:ext cx="3522663" cy="2603500"/>
          </a:xfrm>
          <a:prstGeom prst="rect">
            <a:avLst/>
          </a:prstGeom>
          <a:noFill/>
          <a:ln w="9525">
            <a:noFill/>
            <a:miter lim="800000"/>
            <a:headEnd/>
            <a:tailEnd/>
          </a:ln>
        </p:spPr>
      </p:pic>
      <p:sp>
        <p:nvSpPr>
          <p:cNvPr id="65538" name="Title 1"/>
          <p:cNvSpPr>
            <a:spLocks noGrp="1"/>
          </p:cNvSpPr>
          <p:nvPr>
            <p:ph type="title"/>
          </p:nvPr>
        </p:nvSpPr>
        <p:spPr/>
        <p:txBody>
          <a:bodyPr/>
          <a:lstStyle/>
          <a:p>
            <a:pPr eaLnBrk="1" hangingPunct="1"/>
            <a:r>
              <a:rPr lang="ro-RO" dirty="0">
                <a:solidFill>
                  <a:srgbClr val="003399"/>
                </a:solidFill>
                <a:cs typeface="Trebuchet MS" pitchFamily="34" charset="0"/>
              </a:rPr>
              <a:t>Prioritatea 5: Susținerea sănătății mintale la locul de muncă -3- </a:t>
            </a:r>
          </a:p>
        </p:txBody>
      </p:sp>
      <p:sp>
        <p:nvSpPr>
          <p:cNvPr id="3" name="TextBox 2"/>
          <p:cNvSpPr txBox="1"/>
          <p:nvPr/>
        </p:nvSpPr>
        <p:spPr>
          <a:xfrm>
            <a:off x="0" y="1304925"/>
            <a:ext cx="6700838"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a:t>
            </a:r>
          </a:p>
        </p:txBody>
      </p:sp>
      <p:sp>
        <p:nvSpPr>
          <p:cNvPr id="65540" name="Content Placeholder 2"/>
          <p:cNvSpPr>
            <a:spLocks noGrp="1"/>
          </p:cNvSpPr>
          <p:nvPr>
            <p:ph sz="half" idx="1"/>
          </p:nvPr>
        </p:nvSpPr>
        <p:spPr>
          <a:xfrm>
            <a:off x="452438" y="2057400"/>
            <a:ext cx="6248400" cy="3333307"/>
          </a:xfrm>
        </p:spPr>
        <p:txBody>
          <a:bodyPr>
            <a:noAutofit/>
          </a:bodyPr>
          <a:lstStyle/>
          <a:p>
            <a:pPr marL="233363" indent="-233363" eaLnBrk="1" hangingPunct="1">
              <a:spcAft>
                <a:spcPts val="600"/>
              </a:spcAft>
            </a:pPr>
            <a:r>
              <a:rPr lang="ro-RO">
                <a:solidFill>
                  <a:srgbClr val="003399"/>
                </a:solidFill>
              </a:rPr>
              <a:t>Aplicați principiile SSM în mod egal sănătății mintale și sănătății fizice</a:t>
            </a:r>
            <a:r>
              <a:rPr lang="ro-RO" b="0">
                <a:solidFill>
                  <a:srgbClr val="003399"/>
                </a:solidFill>
              </a:rPr>
              <a:t>: sprijin timpuriu, adaptări rezonabile, nediscriminare.</a:t>
            </a:r>
          </a:p>
          <a:p>
            <a:pPr marL="233363" indent="-233363" eaLnBrk="1" hangingPunct="1">
              <a:spcAft>
                <a:spcPts val="600"/>
              </a:spcAft>
            </a:pPr>
            <a:r>
              <a:rPr lang="ro-RO">
                <a:solidFill>
                  <a:srgbClr val="003399"/>
                </a:solidFill>
              </a:rPr>
              <a:t>Oferiți sprijin practic</a:t>
            </a:r>
            <a:r>
              <a:rPr lang="ro-RO" b="0">
                <a:solidFill>
                  <a:srgbClr val="003399"/>
                </a:solidFill>
              </a:rPr>
              <a:t>: adaptați sarcinile, timpul sau mediul de lucru pentru a ajuta lucrătorii să revină la muncă sau să nu plece.</a:t>
            </a:r>
          </a:p>
          <a:p>
            <a:pPr marL="233363" indent="-233363" eaLnBrk="1" hangingPunct="1">
              <a:spcAft>
                <a:spcPts val="600"/>
              </a:spcAft>
            </a:pPr>
            <a:r>
              <a:rPr lang="ro-RO">
                <a:solidFill>
                  <a:srgbClr val="003399"/>
                </a:solidFill>
              </a:rPr>
              <a:t>Cultivați o cultură a sprijinului în care să nu existe stigmatizare</a:t>
            </a:r>
            <a:r>
              <a:rPr lang="ro-RO" b="0">
                <a:solidFill>
                  <a:srgbClr val="003399"/>
                </a:solidFill>
              </a:rPr>
              <a:t>: contribuiți la conștientizare, implicați lucrătorii și încurajați dezvăluirea problemelor în condiții de siguranță și solicitarea de ajutor. </a:t>
            </a:r>
          </a:p>
        </p:txBody>
      </p:sp>
      <p:sp>
        <p:nvSpPr>
          <p:cNvPr id="6" name="Speech Bubble: Rectangle 5"/>
          <p:cNvSpPr/>
          <p:nvPr/>
        </p:nvSpPr>
        <p:spPr>
          <a:xfrm>
            <a:off x="7277100" y="1304925"/>
            <a:ext cx="4334797" cy="1385888"/>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fontAlgn="auto">
              <a:spcBef>
                <a:spcPts val="0"/>
              </a:spcBef>
              <a:spcAft>
                <a:spcPts val="0"/>
              </a:spcAft>
              <a:defRPr/>
            </a:pPr>
            <a:r>
              <a:rPr lang="ro-RO" sz="1800" b="1" dirty="0">
                <a:solidFill>
                  <a:schemeClr val="tx2"/>
                </a:solidFill>
              </a:rPr>
              <a:t>Nu uitați: prevenția eficientă începe cu eliminarea cauzelor profunde ale riscurilor psihosociale de la locul de muncă.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C183D7F6-B498-43B3-948B-1728B52AA6E4}">
                <adec:decorative xmlns:adec="http://schemas.microsoft.com/office/drawing/2017/decorative" xmlns="" val="1"/>
              </a:ext>
            </a:extLst>
          </p:cNvPr>
          <p:cNvSpPr/>
          <p:nvPr/>
        </p:nvSpPr>
        <p:spPr>
          <a:xfrm>
            <a:off x="4738688" y="2003425"/>
            <a:ext cx="2349500" cy="2392363"/>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67586" name="Title 1"/>
          <p:cNvSpPr>
            <a:spLocks noGrp="1"/>
          </p:cNvSpPr>
          <p:nvPr>
            <p:ph type="title"/>
          </p:nvPr>
        </p:nvSpPr>
        <p:spPr/>
        <p:txBody>
          <a:bodyPr/>
          <a:lstStyle/>
          <a:p>
            <a:pPr eaLnBrk="1" hangingPunct="1"/>
            <a:r>
              <a:rPr lang="ro-RO">
                <a:cs typeface="Trebuchet MS" pitchFamily="34" charset="0"/>
              </a:rPr>
              <a:t>Rețeaua EU-OSHA</a:t>
            </a:r>
          </a:p>
        </p:txBody>
      </p:sp>
      <p:sp>
        <p:nvSpPr>
          <p:cNvPr id="6" name="Oval 5">
            <a:extLst>
              <a:ext uri="{C183D7F6-B498-43B3-948B-1728B52AA6E4}">
                <adec:decorative xmlns:adec="http://schemas.microsoft.com/office/drawing/2017/decorative" xmlns="" val="1"/>
              </a:ext>
            </a:extLst>
          </p:cNvPr>
          <p:cNvSpPr/>
          <p:nvPr/>
        </p:nvSpPr>
        <p:spPr>
          <a:xfrm>
            <a:off x="3048000" y="331788"/>
            <a:ext cx="5732463" cy="5730875"/>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7" name="Oval 6">
            <a:extLst>
              <a:ext uri="{C183D7F6-B498-43B3-948B-1728B52AA6E4}">
                <adec:decorative xmlns:adec="http://schemas.microsoft.com/office/drawing/2017/decorative" xmlns="" val="1"/>
              </a:ext>
            </a:extLst>
          </p:cNvPr>
          <p:cNvSpPr/>
          <p:nvPr/>
        </p:nvSpPr>
        <p:spPr>
          <a:xfrm>
            <a:off x="4013200" y="1244600"/>
            <a:ext cx="3813175" cy="3879850"/>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8" name="Oval 7">
            <a:extLst>
              <a:ext uri="{C183D7F6-B498-43B3-948B-1728B52AA6E4}">
                <adec:decorative xmlns:adec="http://schemas.microsoft.com/office/drawing/2017/decorative" xmlns="" val="1"/>
              </a:ext>
            </a:extLst>
          </p:cNvPr>
          <p:cNvSpPr/>
          <p:nvPr/>
        </p:nvSpPr>
        <p:spPr>
          <a:xfrm>
            <a:off x="2686050" y="1497013"/>
            <a:ext cx="1203325" cy="122713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67590" name="Graphic 8" descr="Logoul Rețelei agențiilor UE ">
            <a:hlinkClick r:id="rId3"/>
          </p:cNvPr>
          <p:cNvPicPr>
            <a:picLocks noChangeAspect="1"/>
          </p:cNvPicPr>
          <p:nvPr/>
        </p:nvPicPr>
        <p:blipFill>
          <a:blip r:embed="rId4"/>
          <a:srcRect/>
          <a:stretch>
            <a:fillRect/>
          </a:stretch>
        </p:blipFill>
        <p:spPr bwMode="auto">
          <a:xfrm>
            <a:off x="2703513" y="1627188"/>
            <a:ext cx="957262" cy="957262"/>
          </a:xfrm>
          <a:prstGeom prst="rect">
            <a:avLst/>
          </a:prstGeom>
          <a:noFill/>
          <a:ln w="9525">
            <a:noFill/>
            <a:miter lim="800000"/>
            <a:headEnd/>
            <a:tailEnd/>
          </a:ln>
        </p:spPr>
      </p:pic>
      <p:sp>
        <p:nvSpPr>
          <p:cNvPr id="14" name="Rectangle: Single Corner Snipped 13"/>
          <p:cNvSpPr/>
          <p:nvPr/>
        </p:nvSpPr>
        <p:spPr>
          <a:xfrm>
            <a:off x="4895850" y="1225550"/>
            <a:ext cx="1946275" cy="54610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182880" anchor="ctr"/>
          <a:lstStyle/>
          <a:p>
            <a:pPr algn="ctr" fontAlgn="auto">
              <a:spcBef>
                <a:spcPts val="0"/>
              </a:spcBef>
              <a:spcAft>
                <a:spcPts val="0"/>
              </a:spcAft>
              <a:defRPr/>
            </a:pPr>
            <a:r>
              <a:rPr lang="ro-RO" sz="1400" b="1">
                <a:solidFill>
                  <a:schemeClr val="tx2"/>
                </a:solidFill>
                <a:hlinkClick r:id="rId5"/>
              </a:rPr>
              <a:t>PARTENERII SOCIALI EUROPENI</a:t>
            </a:r>
          </a:p>
          <a:p>
            <a:pPr algn="ctr" fontAlgn="auto">
              <a:spcBef>
                <a:spcPts val="0"/>
              </a:spcBef>
              <a:spcAft>
                <a:spcPts val="0"/>
              </a:spcAft>
              <a:defRPr/>
            </a:pPr>
            <a:endParaRPr lang="en-GB" sz="1400" b="1" dirty="0">
              <a:solidFill>
                <a:schemeClr val="tx2"/>
              </a:solidFill>
            </a:endParaRPr>
          </a:p>
        </p:txBody>
      </p:sp>
      <p:sp>
        <p:nvSpPr>
          <p:cNvPr id="20" name="Oval 19">
            <a:extLst>
              <a:ext uri="{C183D7F6-B498-43B3-948B-1728B52AA6E4}">
                <adec:decorative xmlns:adec="http://schemas.microsoft.com/office/drawing/2017/decorative" xmlns="" val="1"/>
              </a:ext>
            </a:extLst>
          </p:cNvPr>
          <p:cNvSpPr/>
          <p:nvPr/>
        </p:nvSpPr>
        <p:spPr>
          <a:xfrm>
            <a:off x="7243763" y="741363"/>
            <a:ext cx="1431925" cy="9080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67593" name="Graphic 11" descr="Logoul Rețelei întreprinderilor europene">
            <a:hlinkClick r:id="rId6"/>
          </p:cNvPr>
          <p:cNvPicPr>
            <a:picLocks noChangeAspect="1"/>
          </p:cNvPicPr>
          <p:nvPr/>
        </p:nvPicPr>
        <p:blipFill>
          <a:blip r:embed="rId7"/>
          <a:srcRect/>
          <a:stretch>
            <a:fillRect/>
          </a:stretch>
        </p:blipFill>
        <p:spPr bwMode="auto">
          <a:xfrm>
            <a:off x="7678738" y="727075"/>
            <a:ext cx="889000" cy="769938"/>
          </a:xfrm>
          <a:prstGeom prst="rect">
            <a:avLst/>
          </a:prstGeom>
          <a:noFill/>
          <a:ln w="9525">
            <a:noFill/>
            <a:miter lim="800000"/>
            <a:headEnd/>
            <a:tailEnd/>
          </a:ln>
        </p:spPr>
      </p:pic>
      <p:sp>
        <p:nvSpPr>
          <p:cNvPr id="15" name="Rectangle: Single Corner Snipped 14"/>
          <p:cNvSpPr/>
          <p:nvPr/>
        </p:nvSpPr>
        <p:spPr>
          <a:xfrm>
            <a:off x="1984375" y="3508375"/>
            <a:ext cx="1785938" cy="442913"/>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anchor="ctr"/>
          <a:lstStyle/>
          <a:p>
            <a:pPr algn="ctr" fontAlgn="auto">
              <a:spcBef>
                <a:spcPts val="0"/>
              </a:spcBef>
              <a:spcAft>
                <a:spcPts val="0"/>
              </a:spcAft>
              <a:defRPr/>
            </a:pPr>
            <a:r>
              <a:rPr lang="ro-RO" sz="1400" b="1">
                <a:solidFill>
                  <a:schemeClr val="tx2"/>
                </a:solidFill>
                <a:hlinkClick r:id="rId8"/>
              </a:rPr>
              <a:t>INSTITUȚIILE UE</a:t>
            </a:r>
          </a:p>
          <a:p>
            <a:pPr algn="ctr" fontAlgn="auto">
              <a:spcBef>
                <a:spcPts val="0"/>
              </a:spcBef>
              <a:spcAft>
                <a:spcPts val="0"/>
              </a:spcAft>
              <a:defRPr/>
            </a:pPr>
            <a:endParaRPr lang="en-GB">
              <a:solidFill>
                <a:schemeClr val="tx2"/>
              </a:solidFill>
            </a:endParaRPr>
          </a:p>
        </p:txBody>
      </p:sp>
      <p:pic>
        <p:nvPicPr>
          <p:cNvPr id="3" name="Picture 2" descr="EU-OSHA Logo">
            <a:hlinkClick r:id="rId9"/>
            <a:extLst>
              <a:ext uri="{FF2B5EF4-FFF2-40B4-BE49-F238E27FC236}">
                <a16:creationId xmlns:a16="http://schemas.microsoft.com/office/drawing/2014/main" xmlns="" id="{47236588-9CE4-6CEF-8D0C-412DEE2223F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82405" y="2750835"/>
            <a:ext cx="2943970" cy="752778"/>
          </a:xfrm>
          <a:prstGeom prst="rect">
            <a:avLst/>
          </a:prstGeom>
        </p:spPr>
      </p:pic>
      <p:sp>
        <p:nvSpPr>
          <p:cNvPr id="17" name="Rectangle: Single Corner Snipped 16"/>
          <p:cNvSpPr/>
          <p:nvPr/>
        </p:nvSpPr>
        <p:spPr>
          <a:xfrm>
            <a:off x="4701382" y="4006850"/>
            <a:ext cx="2424112" cy="577851"/>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0" anchor="ctr"/>
          <a:lstStyle/>
          <a:p>
            <a:pPr algn="ctr" fontAlgn="auto">
              <a:spcBef>
                <a:spcPts val="0"/>
              </a:spcBef>
              <a:spcAft>
                <a:spcPts val="0"/>
              </a:spcAft>
              <a:defRPr/>
            </a:pPr>
            <a:r>
              <a:rPr lang="ro-RO" sz="1300" b="1" dirty="0">
                <a:solidFill>
                  <a:schemeClr val="tx2"/>
                </a:solidFill>
                <a:hlinkClick r:id="rId11"/>
              </a:rPr>
              <a:t>PUNCTELE FOCALE NAȚIONALE ALE EU-OSHA</a:t>
            </a:r>
            <a:endParaRPr lang="en-GB" sz="1300" b="1" dirty="0">
              <a:solidFill>
                <a:schemeClr val="tx2"/>
              </a:solidFill>
            </a:endParaRPr>
          </a:p>
        </p:txBody>
      </p:sp>
      <p:pic>
        <p:nvPicPr>
          <p:cNvPr id="67597" name="Picture 6" descr="Logoul OSHVET">
            <a:hlinkClick r:id="rId12"/>
          </p:cNvPr>
          <p:cNvPicPr>
            <a:picLocks noChangeAspect="1" noChangeArrowheads="1"/>
          </p:cNvPicPr>
          <p:nvPr/>
        </p:nvPicPr>
        <p:blipFill>
          <a:blip r:embed="rId13"/>
          <a:srcRect/>
          <a:stretch>
            <a:fillRect/>
          </a:stretch>
        </p:blipFill>
        <p:spPr bwMode="auto">
          <a:xfrm>
            <a:off x="7959725" y="3552825"/>
            <a:ext cx="1600200" cy="457200"/>
          </a:xfrm>
          <a:prstGeom prst="rect">
            <a:avLst/>
          </a:prstGeom>
          <a:noFill/>
          <a:ln w="9525">
            <a:noFill/>
            <a:miter lim="800000"/>
            <a:headEnd/>
            <a:tailEnd/>
          </a:ln>
        </p:spPr>
      </p:pic>
      <p:sp>
        <p:nvSpPr>
          <p:cNvPr id="19" name="Rectangle: Single Corner Snipped 18"/>
          <p:cNvSpPr/>
          <p:nvPr/>
        </p:nvSpPr>
        <p:spPr>
          <a:xfrm>
            <a:off x="7434263" y="4799013"/>
            <a:ext cx="1470025" cy="525462"/>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anchor="ctr"/>
          <a:lstStyle/>
          <a:p>
            <a:pPr algn="ctr" fontAlgn="auto">
              <a:spcBef>
                <a:spcPts val="0"/>
              </a:spcBef>
              <a:spcAft>
                <a:spcPts val="0"/>
              </a:spcAft>
              <a:defRPr/>
            </a:pPr>
            <a:r>
              <a:rPr lang="ro-RO" sz="1400" b="1" dirty="0">
                <a:solidFill>
                  <a:schemeClr val="tx2"/>
                </a:solidFill>
                <a:hlinkClick r:id="rId14"/>
              </a:rPr>
              <a:t>PARTENERII MEDIA</a:t>
            </a:r>
            <a:endParaRPr lang="en-GB" dirty="0">
              <a:solidFill>
                <a:schemeClr val="tx2"/>
              </a:solidFill>
            </a:endParaRPr>
          </a:p>
        </p:txBody>
      </p:sp>
      <p:sp>
        <p:nvSpPr>
          <p:cNvPr id="18" name="Rectangle: Single Corner Snipped 17"/>
          <p:cNvSpPr/>
          <p:nvPr/>
        </p:nvSpPr>
        <p:spPr>
          <a:xfrm>
            <a:off x="4783138" y="5573713"/>
            <a:ext cx="2191820" cy="54610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0" anchor="ctr"/>
          <a:lstStyle/>
          <a:p>
            <a:pPr algn="ctr" fontAlgn="auto">
              <a:spcBef>
                <a:spcPts val="0"/>
              </a:spcBef>
              <a:spcAft>
                <a:spcPts val="0"/>
              </a:spcAft>
              <a:defRPr/>
            </a:pPr>
            <a:r>
              <a:rPr lang="ro-RO" sz="1400" b="1" dirty="0">
                <a:solidFill>
                  <a:schemeClr val="tx2"/>
                </a:solidFill>
                <a:hlinkClick r:id="rId15"/>
              </a:rPr>
              <a:t>PARTENERII OFICIALI AI CAMPANIEI</a:t>
            </a:r>
            <a:endParaRPr lang="en-GB" sz="1400" b="1" dirty="0">
              <a:solidFill>
                <a:schemeClr val="tx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ro-RO">
                <a:cs typeface="Trebuchet MS" pitchFamily="34" charset="0"/>
              </a:rPr>
              <a:t>Resursele campaniei: tot ce aveți nevoie, într-un singur loc</a:t>
            </a:r>
          </a:p>
        </p:txBody>
      </p:sp>
      <p:sp>
        <p:nvSpPr>
          <p:cNvPr id="4" name="TextBox 3"/>
          <p:cNvSpPr txBox="1"/>
          <p:nvPr/>
        </p:nvSpPr>
        <p:spPr>
          <a:xfrm>
            <a:off x="1136650" y="1628775"/>
            <a:ext cx="5100638" cy="2076450"/>
          </a:xfrm>
          <a:prstGeom prst="rect">
            <a:avLst/>
          </a:prstGeom>
        </p:spPr>
        <p:txBody>
          <a:bodyPr lIns="121920" tIns="60960" rIns="121920" bIns="60960">
            <a:normAutofit fontScale="92500"/>
          </a:bodyPr>
          <a:lstStyle/>
          <a:p>
            <a:pPr defTabSz="457189" fontAlgn="auto">
              <a:spcBef>
                <a:spcPts val="1200"/>
              </a:spcBef>
              <a:spcAft>
                <a:spcPts val="600"/>
              </a:spcAft>
              <a:buClr>
                <a:schemeClr val="tx2"/>
              </a:buClr>
              <a:defRPr/>
            </a:pPr>
            <a:r>
              <a:rPr lang="ro-RO" dirty="0">
                <a:solidFill>
                  <a:schemeClr val="tx2"/>
                </a:solidFill>
                <a:latin typeface="+mn-lt"/>
                <a:cs typeface="+mn-cs"/>
              </a:rPr>
              <a:t>Începeți cu </a:t>
            </a:r>
            <a:r>
              <a:rPr lang="ro-RO" b="1" u="sng" dirty="0">
                <a:solidFill>
                  <a:schemeClr val="accent2"/>
                </a:solidFill>
                <a:latin typeface="+mn-lt"/>
                <a:cs typeface="+mn-cs"/>
                <a:hlinkClick r:id="rId2">
                  <a:extLst>
                    <a:ext uri="{A12FA001-AC4F-418D-AE19-62706E023703}">
                      <ahyp:hlinkClr xmlns:ahyp="http://schemas.microsoft.com/office/drawing/2018/hyperlinkcolor" xmlns="" val="tx"/>
                    </a:ext>
                  </a:extLst>
                </a:hlinkClick>
              </a:rPr>
              <a:t>site-ul campaniei</a:t>
            </a:r>
            <a:r>
              <a:rPr lang="ro-RO" dirty="0">
                <a:solidFill>
                  <a:srgbClr val="003399"/>
                </a:solidFill>
                <a:latin typeface="+mn-lt"/>
                <a:cs typeface="+mn-cs"/>
              </a:rPr>
              <a:t>.</a:t>
            </a:r>
          </a:p>
          <a:p>
            <a:pPr defTabSz="457189" fontAlgn="auto">
              <a:spcBef>
                <a:spcPts val="1200"/>
              </a:spcBef>
              <a:spcAft>
                <a:spcPts val="600"/>
              </a:spcAft>
              <a:buClr>
                <a:schemeClr val="tx2"/>
              </a:buClr>
              <a:defRPr/>
            </a:pPr>
            <a:r>
              <a:rPr lang="ro-RO" dirty="0">
                <a:solidFill>
                  <a:schemeClr val="tx2"/>
                </a:solidFill>
                <a:latin typeface="+mn-lt"/>
                <a:cs typeface="+mn-cs"/>
              </a:rPr>
              <a:t>Consultați </a:t>
            </a:r>
            <a:r>
              <a:rPr lang="ro-RO" b="1" u="sng" dirty="0">
                <a:solidFill>
                  <a:schemeClr val="accent2"/>
                </a:solidFill>
                <a:latin typeface="+mn-lt"/>
                <a:cs typeface="+mn-cs"/>
                <a:hlinkClick r:id="rId2">
                  <a:extLst>
                    <a:ext uri="{A12FA001-AC4F-418D-AE19-62706E023703}">
                      <ahyp:hlinkClr xmlns:ahyp="http://schemas.microsoft.com/office/drawing/2018/hyperlinkcolor" xmlns="" val="tx"/>
                    </a:ext>
                  </a:extLst>
                </a:hlinkClick>
              </a:rPr>
              <a:t>ghidul campaniei</a:t>
            </a:r>
            <a:r>
              <a:rPr lang="ro-RO" b="1" u="sng" dirty="0">
                <a:solidFill>
                  <a:schemeClr val="accent2"/>
                </a:solidFill>
                <a:latin typeface="+mn-lt"/>
                <a:cs typeface="+mn-cs"/>
              </a:rPr>
              <a:t> </a:t>
            </a:r>
            <a:r>
              <a:rPr lang="ro-RO" dirty="0">
                <a:solidFill>
                  <a:schemeClr val="tx2"/>
                </a:solidFill>
                <a:latin typeface="+mn-lt"/>
                <a:cs typeface="+mn-cs"/>
              </a:rPr>
              <a:t>pentru a afla mai multe despre campanie. </a:t>
            </a:r>
          </a:p>
          <a:p>
            <a:pPr defTabSz="457189" fontAlgn="auto">
              <a:spcBef>
                <a:spcPts val="1200"/>
              </a:spcBef>
              <a:spcAft>
                <a:spcPts val="600"/>
              </a:spcAft>
              <a:buClr>
                <a:schemeClr val="tx2"/>
              </a:buClr>
              <a:defRPr/>
            </a:pPr>
            <a:r>
              <a:rPr lang="ro-RO" dirty="0">
                <a:solidFill>
                  <a:schemeClr val="tx2"/>
                </a:solidFill>
                <a:latin typeface="+mn-lt"/>
                <a:cs typeface="+mn-cs"/>
              </a:rPr>
              <a:t>Consultați </a:t>
            </a:r>
            <a:r>
              <a:rPr lang="ro-RO" b="1" u="sng" dirty="0">
                <a:solidFill>
                  <a:schemeClr val="accent2"/>
                </a:solidFill>
                <a:latin typeface="+mn-lt"/>
                <a:cs typeface="+mn-cs"/>
                <a:hlinkClick r:id="rId3">
                  <a:extLst>
                    <a:ext uri="{A12FA001-AC4F-418D-AE19-62706E023703}">
                      <ahyp:hlinkClr xmlns:ahyp="http://schemas.microsoft.com/office/drawing/2018/hyperlinkcolor" xmlns="" val="tx"/>
                    </a:ext>
                  </a:extLst>
                </a:hlinkClick>
              </a:rPr>
              <a:t>publicațiile</a:t>
            </a:r>
            <a:r>
              <a:rPr lang="ro-RO" dirty="0">
                <a:solidFill>
                  <a:schemeClr val="tx2"/>
                </a:solidFill>
                <a:latin typeface="+mn-lt"/>
                <a:cs typeface="+mn-cs"/>
              </a:rPr>
              <a:t> noastre, cum ar fi infograficele, fișele de informare și alte materiale.  </a:t>
            </a:r>
          </a:p>
          <a:p>
            <a:pPr defTabSz="457189" fontAlgn="auto">
              <a:spcBef>
                <a:spcPts val="1200"/>
              </a:spcBef>
              <a:spcAft>
                <a:spcPts val="600"/>
              </a:spcAft>
              <a:buClr>
                <a:schemeClr val="tx2"/>
              </a:buClr>
              <a:defRPr/>
            </a:pPr>
            <a:endParaRPr lang="en-GB" dirty="0">
              <a:solidFill>
                <a:schemeClr val="tx2"/>
              </a:solidFill>
              <a:latin typeface="+mn-lt"/>
              <a:cs typeface="+mn-cs"/>
            </a:endParaRPr>
          </a:p>
          <a:p>
            <a:pPr defTabSz="457189" fontAlgn="auto">
              <a:spcBef>
                <a:spcPts val="1200"/>
              </a:spcBef>
              <a:spcAft>
                <a:spcPts val="600"/>
              </a:spcAft>
              <a:buClr>
                <a:schemeClr val="tx2"/>
              </a:buClr>
              <a:defRPr/>
            </a:pPr>
            <a:endParaRPr lang="en-GB" dirty="0">
              <a:solidFill>
                <a:schemeClr val="tx2"/>
              </a:solidFill>
              <a:latin typeface="+mn-lt"/>
              <a:cs typeface="+mn-cs"/>
            </a:endParaRPr>
          </a:p>
          <a:p>
            <a:pPr defTabSz="457189" fontAlgn="auto">
              <a:spcBef>
                <a:spcPts val="1200"/>
              </a:spcBef>
              <a:spcAft>
                <a:spcPts val="600"/>
              </a:spcAft>
              <a:buClr>
                <a:schemeClr val="tx2"/>
              </a:buClr>
              <a:defRPr/>
            </a:pPr>
            <a:endParaRPr lang="en-GB" b="1" dirty="0">
              <a:solidFill>
                <a:schemeClr val="tx2"/>
              </a:solidFill>
              <a:latin typeface="+mn-lt"/>
              <a:cs typeface="+mn-cs"/>
            </a:endParaRPr>
          </a:p>
          <a:p>
            <a:pPr defTabSz="457189" fontAlgn="auto">
              <a:spcBef>
                <a:spcPts val="1200"/>
              </a:spcBef>
              <a:spcAft>
                <a:spcPts val="600"/>
              </a:spcAft>
              <a:buClr>
                <a:schemeClr val="tx2"/>
              </a:buClr>
              <a:defRPr/>
            </a:pPr>
            <a:endParaRPr lang="en-GB" b="1" dirty="0">
              <a:solidFill>
                <a:schemeClr val="tx2"/>
              </a:solidFill>
              <a:latin typeface="+mn-lt"/>
              <a:cs typeface="+mn-cs"/>
            </a:endParaRPr>
          </a:p>
        </p:txBody>
      </p:sp>
      <p:pic>
        <p:nvPicPr>
          <p:cNvPr id="69635" name="Picture 40">
            <a:extLst>
              <a:ext uri="{C183D7F6-B498-43B3-948B-1728B52AA6E4}">
                <adec:decorative xmlns:adec="http://schemas.microsoft.com/office/drawing/2017/decorative" xmlns="" val="1"/>
              </a:ext>
            </a:extLst>
          </p:cNvPr>
          <p:cNvPicPr>
            <a:picLocks noChangeAspect="1"/>
          </p:cNvPicPr>
          <p:nvPr/>
        </p:nvPicPr>
        <p:blipFill>
          <a:blip r:embed="rId4"/>
          <a:srcRect/>
          <a:stretch>
            <a:fillRect/>
          </a:stretch>
        </p:blipFill>
        <p:spPr bwMode="auto">
          <a:xfrm>
            <a:off x="8234363" y="2247900"/>
            <a:ext cx="3086100" cy="2509838"/>
          </a:xfrm>
          <a:prstGeom prst="rect">
            <a:avLst/>
          </a:prstGeom>
          <a:noFill/>
          <a:ln w="9525">
            <a:noFill/>
            <a:miter lim="800000"/>
            <a:headEnd/>
            <a:tailEnd/>
          </a:ln>
        </p:spPr>
      </p:pic>
      <p:sp>
        <p:nvSpPr>
          <p:cNvPr id="5" name="Oval 4">
            <a:extLst>
              <a:ext uri="{C183D7F6-B498-43B3-948B-1728B52AA6E4}">
                <adec:decorative xmlns:adec="http://schemas.microsoft.com/office/drawing/2017/decorative" xmlns="" val="1"/>
              </a:ext>
            </a:extLst>
          </p:cNvPr>
          <p:cNvSpPr/>
          <p:nvPr/>
        </p:nvSpPr>
        <p:spPr>
          <a:xfrm>
            <a:off x="7926388" y="1644650"/>
            <a:ext cx="3784600" cy="3784600"/>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grpSp>
        <p:nvGrpSpPr>
          <p:cNvPr id="69637" name="Group 5">
            <a:extLst>
              <a:ext uri="{C183D7F6-B498-43B3-948B-1728B52AA6E4}">
                <adec:decorative xmlns:adec="http://schemas.microsoft.com/office/drawing/2017/decorative" xmlns="" val="1"/>
              </a:ext>
            </a:extLst>
          </p:cNvPr>
          <p:cNvGrpSpPr>
            <a:grpSpLocks/>
          </p:cNvGrpSpPr>
          <p:nvPr/>
        </p:nvGrpSpPr>
        <p:grpSpPr bwMode="auto">
          <a:xfrm>
            <a:off x="666750" y="1697038"/>
            <a:ext cx="303213" cy="4365625"/>
            <a:chOff x="666434" y="1524478"/>
            <a:chExt cx="303193" cy="4538469"/>
          </a:xfrm>
        </p:grpSpPr>
        <p:sp>
          <p:nvSpPr>
            <p:cNvPr id="7" name="Rectangle: Rounded Corners 6"/>
            <p:cNvSpPr/>
            <p:nvPr/>
          </p:nvSpPr>
          <p:spPr>
            <a:xfrm>
              <a:off x="755328" y="1524478"/>
              <a:ext cx="130166"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Oval 7"/>
            <p:cNvSpPr/>
            <p:nvPr/>
          </p:nvSpPr>
          <p:spPr>
            <a:xfrm>
              <a:off x="666434" y="1524478"/>
              <a:ext cx="298430" cy="298713"/>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Oval 8"/>
            <p:cNvSpPr/>
            <p:nvPr/>
          </p:nvSpPr>
          <p:spPr>
            <a:xfrm>
              <a:off x="671197" y="2098801"/>
              <a:ext cx="298430" cy="298713"/>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Oval 9"/>
            <p:cNvSpPr/>
            <p:nvPr/>
          </p:nvSpPr>
          <p:spPr>
            <a:xfrm>
              <a:off x="671197" y="2899221"/>
              <a:ext cx="298430" cy="298714"/>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pic>
        <p:nvPicPr>
          <p:cNvPr id="69638" name="Picture 30">
            <a:extLst>
              <a:ext uri="{C183D7F6-B498-43B3-948B-1728B52AA6E4}">
                <adec:decorative xmlns:adec="http://schemas.microsoft.com/office/drawing/2017/decorative" xmlns="" val="1"/>
              </a:ext>
            </a:extLst>
          </p:cNvPr>
          <p:cNvPicPr>
            <a:picLocks noChangeAspect="1"/>
          </p:cNvPicPr>
          <p:nvPr/>
        </p:nvPicPr>
        <p:blipFill>
          <a:blip r:embed="rId5"/>
          <a:srcRect/>
          <a:stretch>
            <a:fillRect/>
          </a:stretch>
        </p:blipFill>
        <p:spPr bwMode="auto">
          <a:xfrm>
            <a:off x="-561975" y="3957638"/>
            <a:ext cx="5095875" cy="2863850"/>
          </a:xfrm>
          <a:prstGeom prst="rect">
            <a:avLst/>
          </a:prstGeom>
          <a:noFill/>
          <a:ln w="9525">
            <a:noFill/>
            <a:miter lim="800000"/>
            <a:headEnd/>
            <a:tailEnd/>
          </a:ln>
        </p:spPr>
      </p:pic>
      <p:cxnSp>
        <p:nvCxnSpPr>
          <p:cNvPr id="11" name="Straight Connector 10">
            <a:extLst>
              <a:ext uri="{C183D7F6-B498-43B3-948B-1728B52AA6E4}">
                <adec:decorative xmlns:adec="http://schemas.microsoft.com/office/drawing/2017/decorative" xmlns="" val="1"/>
              </a:ext>
            </a:extLst>
          </p:cNvPr>
          <p:cNvCxnSpPr>
            <a:cxnSpLocks/>
          </p:cNvCxnSpPr>
          <p:nvPr/>
        </p:nvCxnSpPr>
        <p:spPr>
          <a:xfrm flipV="1">
            <a:off x="1854200" y="3921125"/>
            <a:ext cx="6072188" cy="657225"/>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69640" name="Picture 42">
            <a:extLst>
              <a:ext uri="{C183D7F6-B498-43B3-948B-1728B52AA6E4}">
                <adec:decorative xmlns:adec="http://schemas.microsoft.com/office/drawing/2017/decorative" xmlns="" val="1"/>
              </a:ext>
            </a:extLst>
          </p:cNvPr>
          <p:cNvPicPr>
            <a:picLocks noChangeAspect="1"/>
          </p:cNvPicPr>
          <p:nvPr/>
        </p:nvPicPr>
        <p:blipFill>
          <a:blip r:embed="rId6"/>
          <a:srcRect/>
          <a:stretch>
            <a:fillRect/>
          </a:stretch>
        </p:blipFill>
        <p:spPr bwMode="auto">
          <a:xfrm rot="-317211">
            <a:off x="6010275" y="2581275"/>
            <a:ext cx="1423988" cy="14763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ro-RO">
                <a:cs typeface="Trebuchet MS" pitchFamily="34" charset="0"/>
              </a:rPr>
              <a:t>Setul de instrumente și promovarea digitală: promovați campania în mod eficace</a:t>
            </a:r>
          </a:p>
        </p:txBody>
      </p:sp>
      <p:sp>
        <p:nvSpPr>
          <p:cNvPr id="6" name="TextBox 2"/>
          <p:cNvSpPr txBox="1"/>
          <p:nvPr/>
        </p:nvSpPr>
        <p:spPr>
          <a:xfrm>
            <a:off x="0" y="1677988"/>
            <a:ext cx="7283450" cy="554037"/>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2000" b="1">
                <a:latin typeface="+mn-lt"/>
              </a:rPr>
              <a:t>Sprijiniți campania:</a:t>
            </a:r>
          </a:p>
        </p:txBody>
      </p:sp>
      <p:sp>
        <p:nvSpPr>
          <p:cNvPr id="70659" name="Content Placeholder 2"/>
          <p:cNvSpPr>
            <a:spLocks noGrp="1"/>
          </p:cNvSpPr>
          <p:nvPr>
            <p:ph sz="half" idx="1"/>
          </p:nvPr>
        </p:nvSpPr>
        <p:spPr>
          <a:xfrm>
            <a:off x="625475" y="2305050"/>
            <a:ext cx="6750050" cy="1541463"/>
          </a:xfrm>
        </p:spPr>
        <p:txBody>
          <a:bodyPr>
            <a:normAutofit/>
          </a:bodyPr>
          <a:lstStyle/>
          <a:p>
            <a:pPr eaLnBrk="1" hangingPunct="1"/>
            <a:r>
              <a:rPr lang="ro-RO" b="0" dirty="0"/>
              <a:t>folosiți </a:t>
            </a:r>
            <a:r>
              <a:rPr lang="ro-RO" dirty="0"/>
              <a:t>kitul pentru rețelele sociale </a:t>
            </a:r>
            <a:r>
              <a:rPr lang="ro-RO" b="0" dirty="0"/>
              <a:t>și șabloanele noastre pentru a răspândi mesajul; </a:t>
            </a:r>
          </a:p>
          <a:p>
            <a:pPr eaLnBrk="1" hangingPunct="1"/>
            <a:r>
              <a:rPr lang="ro-RO" b="0" dirty="0"/>
              <a:t>puneți-vă în valoare prezentarea cu ajutorul </a:t>
            </a:r>
            <a:r>
              <a:rPr lang="ro-RO" dirty="0"/>
              <a:t>bibliotecii noastre de materiale digitale, </a:t>
            </a:r>
            <a:r>
              <a:rPr lang="ro-RO" b="0" dirty="0"/>
              <a:t>care conține logouri, șabloane și multe altele.  </a:t>
            </a:r>
          </a:p>
        </p:txBody>
      </p:sp>
      <p:sp>
        <p:nvSpPr>
          <p:cNvPr id="3" name="Arrow: Pentagon 2">
            <a:extLst>
              <a:ext uri="{C183D7F6-B498-43B3-948B-1728B52AA6E4}">
                <adec:decorative xmlns:adec="http://schemas.microsoft.com/office/drawing/2017/decorative" xmlns="" val="1"/>
              </a:ext>
            </a:extLst>
          </p:cNvPr>
          <p:cNvSpPr/>
          <p:nvPr/>
        </p:nvSpPr>
        <p:spPr>
          <a:xfrm>
            <a:off x="1913860" y="4017704"/>
            <a:ext cx="5391815" cy="835025"/>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5" name="Content Placeholder 2"/>
          <p:cNvSpPr txBox="1">
            <a:spLocks/>
          </p:cNvSpPr>
          <p:nvPr/>
        </p:nvSpPr>
        <p:spPr>
          <a:xfrm>
            <a:off x="2105247" y="4041517"/>
            <a:ext cx="4752753" cy="835025"/>
          </a:xfrm>
          <a:prstGeom prst="rect">
            <a:avLst/>
          </a:prstGeom>
        </p:spPr>
        <p:txBody>
          <a:bodyPr lIns="121920" tIns="60960" rIns="121920" bIns="6096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fontAlgn="auto">
              <a:buFont typeface="Wingdings" pitchFamily="2" charset="2"/>
              <a:buNone/>
              <a:defRPr/>
            </a:pPr>
            <a:r>
              <a:rPr lang="ro-RO" sz="1800" dirty="0">
                <a:solidFill>
                  <a:schemeClr val="bg1"/>
                </a:solidFill>
              </a:rPr>
              <a:t>Începeți propria campanie</a:t>
            </a:r>
            <a:r>
              <a:rPr lang="ro-RO" sz="1800" b="0" dirty="0">
                <a:solidFill>
                  <a:schemeClr val="bg1"/>
                </a:solidFill>
              </a:rPr>
              <a:t> </a:t>
            </a:r>
            <a:r>
              <a:rPr lang="ro-RO" sz="1800" dirty="0">
                <a:solidFill>
                  <a:schemeClr val="bg1"/>
                </a:solidFill>
              </a:rPr>
              <a:t>utilizând</a:t>
            </a:r>
            <a:r>
              <a:rPr lang="ro-RO" sz="1800" u="sng" dirty="0">
                <a:solidFill>
                  <a:schemeClr val="accent2"/>
                </a:solidFill>
              </a:rPr>
              <a:t> </a:t>
            </a:r>
            <a:r>
              <a:rPr lang="ro-RO" sz="1800" u="sng" dirty="0">
                <a:solidFill>
                  <a:schemeClr val="accent2"/>
                </a:solidFill>
                <a:hlinkClick r:id="rId3">
                  <a:extLst>
                    <a:ext uri="{A12FA001-AC4F-418D-AE19-62706E023703}">
                      <ahyp:hlinkClr xmlns:ahyp="http://schemas.microsoft.com/office/drawing/2018/hyperlinkcolor" xmlns="" val="tx"/>
                    </a:ext>
                  </a:extLst>
                </a:hlinkClick>
              </a:rPr>
              <a:t>setul nostru de instrumente pentru campanie</a:t>
            </a:r>
            <a:r>
              <a:rPr lang="ro-RO" sz="1800" u="sng" dirty="0">
                <a:solidFill>
                  <a:schemeClr val="accent2"/>
                </a:solidFill>
              </a:rPr>
              <a:t>. </a:t>
            </a:r>
          </a:p>
        </p:txBody>
      </p:sp>
      <p:pic>
        <p:nvPicPr>
          <p:cNvPr id="70662" name="Picture 11">
            <a:extLst>
              <a:ext uri="{C183D7F6-B498-43B3-948B-1728B52AA6E4}">
                <adec:decorative xmlns:adec="http://schemas.microsoft.com/office/drawing/2017/decorative" xmlns="" val="1"/>
              </a:ext>
            </a:extLst>
          </p:cNvPr>
          <p:cNvPicPr>
            <a:picLocks noChangeAspect="1"/>
          </p:cNvPicPr>
          <p:nvPr/>
        </p:nvPicPr>
        <p:blipFill>
          <a:blip r:embed="rId4"/>
          <a:srcRect/>
          <a:stretch>
            <a:fillRect/>
          </a:stretch>
        </p:blipFill>
        <p:spPr bwMode="auto">
          <a:xfrm>
            <a:off x="7612063" y="2060575"/>
            <a:ext cx="3922712" cy="31908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ro-RO">
                <a:cs typeface="Trebuchet MS" pitchFamily="34" charset="0"/>
              </a:rPr>
              <a:t>Cum vă puteți implica în campanie?</a:t>
            </a:r>
          </a:p>
        </p:txBody>
      </p:sp>
      <p:sp>
        <p:nvSpPr>
          <p:cNvPr id="72706" name="Content Placeholder 2"/>
          <p:cNvSpPr txBox="1">
            <a:spLocks/>
          </p:cNvSpPr>
          <p:nvPr/>
        </p:nvSpPr>
        <p:spPr bwMode="auto">
          <a:xfrm>
            <a:off x="631825" y="1287463"/>
            <a:ext cx="11218863" cy="1012825"/>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Organizați un eveniment, o activitate sau o inițiativă în timpul </a:t>
            </a:r>
            <a:r>
              <a:rPr lang="ro-RO" b="1" u="sng" dirty="0">
                <a:solidFill>
                  <a:schemeClr val="accent2"/>
                </a:solidFill>
                <a:latin typeface="+mn-lt"/>
                <a:cs typeface="+mn-cs"/>
                <a:hlinkClick r:id="rId3">
                  <a:extLst>
                    <a:ext uri="{A12FA001-AC4F-418D-AE19-62706E023703}">
                      <ahyp:hlinkClr xmlns:ahyp="http://schemas.microsoft.com/office/drawing/2018/hyperlinkcolor" xmlns="" val="tx"/>
                    </a:ext>
                  </a:extLst>
                </a:hlinkClick>
              </a:rPr>
              <a:t>Săptămânii europene pentru securitate și sănătate în muncă</a:t>
            </a:r>
            <a:r>
              <a:rPr lang="ro-RO" b="1" dirty="0">
                <a:solidFill>
                  <a:schemeClr val="tx2"/>
                </a:solidFill>
              </a:rPr>
              <a:t>. </a:t>
            </a:r>
          </a:p>
          <a:p>
            <a:pPr marL="225425" indent="-225425" defTabSz="455613">
              <a:spcBef>
                <a:spcPts val="600"/>
              </a:spcBef>
              <a:spcAft>
                <a:spcPts val="600"/>
              </a:spcAft>
              <a:buClr>
                <a:schemeClr val="tx2"/>
              </a:buClr>
              <a:buFont typeface="Wingdings" pitchFamily="2" charset="2"/>
              <a:buChar char="§"/>
            </a:pPr>
            <a:r>
              <a:rPr lang="ro-RO" dirty="0">
                <a:solidFill>
                  <a:schemeClr val="tx2"/>
                </a:solidFill>
              </a:rPr>
              <a:t>Primiți un </a:t>
            </a:r>
            <a:r>
              <a:rPr lang="ro-RO" b="1" u="sng" dirty="0">
                <a:solidFill>
                  <a:schemeClr val="accent2"/>
                </a:solidFill>
                <a:latin typeface="+mn-lt"/>
                <a:cs typeface="+mn-cs"/>
                <a:hlinkClick r:id="rId4">
                  <a:extLst>
                    <a:ext uri="{A12FA001-AC4F-418D-AE19-62706E023703}">
                      <ahyp:hlinkClr xmlns:ahyp="http://schemas.microsoft.com/office/drawing/2018/hyperlinkcolor" xmlns="" val="tx"/>
                    </a:ext>
                  </a:extLst>
                </a:hlinkClick>
              </a:rPr>
              <a:t>certificat de participare la campanie</a:t>
            </a:r>
            <a:r>
              <a:rPr lang="ro-RO" b="1" u="sng" dirty="0">
                <a:solidFill>
                  <a:schemeClr val="accent2"/>
                </a:solidFill>
                <a:latin typeface="+mn-lt"/>
                <a:cs typeface="+mn-cs"/>
              </a:rPr>
              <a:t> </a:t>
            </a:r>
            <a:r>
              <a:rPr lang="ro-RO" dirty="0">
                <a:solidFill>
                  <a:schemeClr val="tx2"/>
                </a:solidFill>
              </a:rPr>
              <a:t>ca recunoaștere a implicării dvs. </a:t>
            </a:r>
          </a:p>
        </p:txBody>
      </p:sp>
      <p:sp>
        <p:nvSpPr>
          <p:cNvPr id="72707" name="Content Placeholder 2"/>
          <p:cNvSpPr txBox="1">
            <a:spLocks/>
          </p:cNvSpPr>
          <p:nvPr/>
        </p:nvSpPr>
        <p:spPr bwMode="auto">
          <a:xfrm>
            <a:off x="631825" y="2411413"/>
            <a:ext cx="9650413" cy="747712"/>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Propuneți inițiative care vă inspiră pentru </a:t>
            </a:r>
            <a:r>
              <a:rPr lang="ro-RO" b="1" u="sng" dirty="0">
                <a:solidFill>
                  <a:schemeClr val="accent2"/>
                </a:solidFill>
                <a:latin typeface="+mn-lt"/>
                <a:cs typeface="+mn-cs"/>
                <a:hlinkClick r:id="rId5">
                  <a:extLst>
                    <a:ext uri="{A12FA001-AC4F-418D-AE19-62706E023703}">
                      <ahyp:hlinkClr xmlns:ahyp="http://schemas.microsoft.com/office/drawing/2018/hyperlinkcolor" xmlns="" val="tx"/>
                    </a:ext>
                  </a:extLst>
                </a:hlinkClick>
              </a:rPr>
              <a:t>Premiile pentru bune practici</a:t>
            </a:r>
            <a:r>
              <a:rPr lang="ro-RO" dirty="0">
                <a:solidFill>
                  <a:schemeClr val="tx2"/>
                </a:solidFill>
              </a:rPr>
              <a:t>, organizate de punctele focale naționale. </a:t>
            </a:r>
          </a:p>
        </p:txBody>
      </p:sp>
      <p:sp>
        <p:nvSpPr>
          <p:cNvPr id="72708" name="Content Placeholder 2"/>
          <p:cNvSpPr txBox="1">
            <a:spLocks/>
          </p:cNvSpPr>
          <p:nvPr/>
        </p:nvSpPr>
        <p:spPr bwMode="auto">
          <a:xfrm>
            <a:off x="631825" y="3098800"/>
            <a:ext cx="7342188" cy="1943100"/>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Deveniți </a:t>
            </a:r>
            <a:r>
              <a:rPr lang="ro-RO" b="1" u="sng" dirty="0">
                <a:solidFill>
                  <a:schemeClr val="accent2"/>
                </a:solidFill>
                <a:latin typeface="+mn-lt"/>
                <a:cs typeface="+mn-cs"/>
                <a:hlinkClick r:id="rId6">
                  <a:extLst>
                    <a:ext uri="{A12FA001-AC4F-418D-AE19-62706E023703}">
                      <ahyp:hlinkClr xmlns:ahyp="http://schemas.microsoft.com/office/drawing/2018/hyperlinkcolor" xmlns="" val="tx"/>
                    </a:ext>
                  </a:extLst>
                </a:hlinkClick>
              </a:rPr>
              <a:t>partener oficial al campaniei</a:t>
            </a:r>
            <a:r>
              <a:rPr lang="ro-RO" dirty="0">
                <a:solidFill>
                  <a:schemeClr val="tx2"/>
                </a:solidFill>
              </a:rPr>
              <a:t>: alăturați-vă unei rețele de companii multinaționale din toată Europa pentru o vizibilitate sporită. </a:t>
            </a:r>
          </a:p>
          <a:p>
            <a:pPr marL="225425" indent="-225425" defTabSz="455613">
              <a:spcBef>
                <a:spcPts val="600"/>
              </a:spcBef>
              <a:spcAft>
                <a:spcPts val="600"/>
              </a:spcAft>
              <a:buClr>
                <a:schemeClr val="tx2"/>
              </a:buClr>
              <a:buFont typeface="Wingdings" pitchFamily="2" charset="2"/>
              <a:buChar char="§"/>
            </a:pPr>
            <a:r>
              <a:rPr lang="ro-RO" dirty="0">
                <a:solidFill>
                  <a:schemeClr val="tx2"/>
                </a:solidFill>
              </a:rPr>
              <a:t>Deveniți </a:t>
            </a:r>
            <a:r>
              <a:rPr lang="ro-RO" b="1" u="sng" dirty="0">
                <a:solidFill>
                  <a:schemeClr val="accent2"/>
                </a:solidFill>
                <a:latin typeface="+mn-lt"/>
                <a:cs typeface="+mn-cs"/>
                <a:hlinkClick r:id="rId7">
                  <a:extLst>
                    <a:ext uri="{A12FA001-AC4F-418D-AE19-62706E023703}">
                      <ahyp:hlinkClr xmlns:ahyp="http://schemas.microsoft.com/office/drawing/2018/hyperlinkcolor" xmlns="" val="tx"/>
                    </a:ext>
                  </a:extLst>
                </a:hlinkClick>
              </a:rPr>
              <a:t>partener media</a:t>
            </a:r>
            <a:r>
              <a:rPr lang="ro-RO" dirty="0">
                <a:solidFill>
                  <a:schemeClr val="tx2"/>
                </a:solidFill>
              </a:rPr>
              <a:t>: primiți acces la materiale de presă exclusive, la oportunități de networking și la evenimente.</a:t>
            </a:r>
          </a:p>
        </p:txBody>
      </p:sp>
      <p:sp>
        <p:nvSpPr>
          <p:cNvPr id="8" name="TextBox 2">
            <a:extLst>
              <a:ext uri="{C183D7F6-B498-43B3-948B-1728B52AA6E4}">
                <adec:decorative xmlns:adec="http://schemas.microsoft.com/office/drawing/2017/decorative" xmlns="" val="1"/>
              </a:ext>
            </a:extLst>
          </p:cNvPr>
          <p:cNvSpPr txBox="1"/>
          <p:nvPr/>
        </p:nvSpPr>
        <p:spPr>
          <a:xfrm>
            <a:off x="723900" y="4691063"/>
            <a:ext cx="11245850" cy="125413"/>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48768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2000" b="1">
              <a:latin typeface="+mn-lt"/>
            </a:endParaRPr>
          </a:p>
        </p:txBody>
      </p:sp>
      <p:pic>
        <p:nvPicPr>
          <p:cNvPr id="72710" name="Picture 6">
            <a:extLst>
              <a:ext uri="{C183D7F6-B498-43B3-948B-1728B52AA6E4}">
                <adec:decorative xmlns:adec="http://schemas.microsoft.com/office/drawing/2017/decorative" xmlns="" val="1"/>
              </a:ext>
            </a:extLst>
          </p:cNvPr>
          <p:cNvPicPr>
            <a:picLocks noChangeAspect="1"/>
          </p:cNvPicPr>
          <p:nvPr/>
        </p:nvPicPr>
        <p:blipFill>
          <a:blip r:embed="rId8"/>
          <a:srcRect/>
          <a:stretch>
            <a:fillRect/>
          </a:stretch>
        </p:blipFill>
        <p:spPr bwMode="auto">
          <a:xfrm>
            <a:off x="8224838" y="2300288"/>
            <a:ext cx="3494087" cy="24399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ro-RO">
                <a:cs typeface="Trebuchet MS" pitchFamily="34" charset="0"/>
              </a:rPr>
              <a:t>Păstrați legătura cu campania</a:t>
            </a:r>
          </a:p>
        </p:txBody>
      </p:sp>
      <p:sp>
        <p:nvSpPr>
          <p:cNvPr id="4" name="Content Placeholder 16"/>
          <p:cNvSpPr>
            <a:spLocks noGrp="1"/>
          </p:cNvSpPr>
          <p:nvPr>
            <p:ph sz="half" idx="1"/>
          </p:nvPr>
        </p:nvSpPr>
        <p:spPr>
          <a:xfrm>
            <a:off x="623888" y="1868488"/>
            <a:ext cx="11201400" cy="1674812"/>
          </a:xfrm>
        </p:spPr>
        <p:txBody>
          <a:bodyPr rtlCol="0">
            <a:noAutofit/>
          </a:bodyPr>
          <a:lstStyle/>
          <a:p>
            <a:pPr marL="251994" indent="-251994" defTabSz="457189" eaLnBrk="1" fontAlgn="auto" hangingPunct="1">
              <a:spcAft>
                <a:spcPts val="600"/>
              </a:spcAft>
              <a:defRPr/>
            </a:pPr>
            <a:r>
              <a:rPr lang="ro-RO"/>
              <a:t>Site-ul „Locuri de muncă sănătoase”: </a:t>
            </a:r>
            <a:r>
              <a:rPr lang="ro-RO" b="0"/>
              <a:t>o varietate de informații la îndemână. </a:t>
            </a:r>
          </a:p>
          <a:p>
            <a:pPr marL="251994" indent="-251994" defTabSz="457189" eaLnBrk="1" fontAlgn="auto" hangingPunct="1">
              <a:spcAft>
                <a:spcPts val="600"/>
              </a:spcAft>
              <a:defRPr/>
            </a:pPr>
            <a:r>
              <a:rPr lang="ro-RO"/>
              <a:t>Abonați-vă </a:t>
            </a:r>
            <a:r>
              <a:rPr lang="ro-RO" b="0"/>
              <a:t>la </a:t>
            </a:r>
            <a:r>
              <a:rPr lang="ro-RO"/>
              <a:t>buletinul informativ „Locuri de muncă sănătoase”: </a:t>
            </a:r>
            <a:r>
              <a:rPr lang="ro-RO" b="0"/>
              <a:t>știri concise, la obiect și ușor de distribuit, pe care le primiți în fiecare lună direct în căsuța de e-mail.</a:t>
            </a:r>
          </a:p>
          <a:p>
            <a:pPr marL="251994" indent="-251994" defTabSz="457189" eaLnBrk="1" fontAlgn="auto" hangingPunct="1">
              <a:spcAft>
                <a:spcPts val="600"/>
              </a:spcAft>
              <a:defRPr/>
            </a:pPr>
            <a:r>
              <a:rPr lang="ro-RO" b="0"/>
              <a:t>Răspândiți mesajul și urmăriți-ne pe </a:t>
            </a:r>
            <a:r>
              <a:rPr lang="ro-RO"/>
              <a:t>rețelele sociale</a:t>
            </a:r>
            <a:r>
              <a:rPr lang="ro-RO" b="0"/>
              <a:t>. </a:t>
            </a:r>
          </a:p>
          <a:p>
            <a:pPr marL="0" indent="0" defTabSz="457189" eaLnBrk="1" fontAlgn="auto" hangingPunct="1">
              <a:spcAft>
                <a:spcPts val="600"/>
              </a:spcAft>
              <a:buFont typeface="Wingdings" pitchFamily="2" charset="2"/>
              <a:buNone/>
              <a:defRPr/>
            </a:pPr>
            <a:endParaRPr lang="en-GB" b="0" dirty="0"/>
          </a:p>
          <a:p>
            <a:pPr marL="251994" indent="-251994" defTabSz="457189" eaLnBrk="1" fontAlgn="auto" hangingPunct="1">
              <a:spcAft>
                <a:spcPts val="600"/>
              </a:spcAft>
              <a:defRPr/>
            </a:pPr>
            <a:endParaRPr lang="en-GB" b="0" dirty="0"/>
          </a:p>
          <a:p>
            <a:pPr marL="251994" indent="-251994" defTabSz="457189" eaLnBrk="1" fontAlgn="auto" hangingPunct="1">
              <a:spcAft>
                <a:spcPts val="600"/>
              </a:spcAft>
              <a:defRPr/>
            </a:pPr>
            <a:endParaRPr lang="en-GB" b="0" dirty="0"/>
          </a:p>
          <a:p>
            <a:pPr marL="251994" indent="-251994" defTabSz="457189" eaLnBrk="1" fontAlgn="auto" hangingPunct="1">
              <a:spcAft>
                <a:spcPts val="600"/>
              </a:spcAft>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r>
              <a:rPr lang="ro-RO" b="0"/>
              <a:t> </a:t>
            </a:r>
          </a:p>
        </p:txBody>
      </p:sp>
      <p:pic>
        <p:nvPicPr>
          <p:cNvPr id="74755" name="Graphic 5" descr="Logo LinkedIn">
            <a:hlinkClick r:id="rId3"/>
          </p:cNvPr>
          <p:cNvPicPr>
            <a:picLocks noChangeAspect="1"/>
          </p:cNvPicPr>
          <p:nvPr/>
        </p:nvPicPr>
        <p:blipFill>
          <a:blip r:embed="rId4"/>
          <a:srcRect/>
          <a:stretch>
            <a:fillRect/>
          </a:stretch>
        </p:blipFill>
        <p:spPr bwMode="auto">
          <a:xfrm>
            <a:off x="3781425" y="3744913"/>
            <a:ext cx="390525" cy="390525"/>
          </a:xfrm>
          <a:prstGeom prst="rect">
            <a:avLst/>
          </a:prstGeom>
          <a:noFill/>
          <a:ln w="9525">
            <a:noFill/>
            <a:miter lim="800000"/>
            <a:headEnd/>
            <a:tailEnd/>
          </a:ln>
        </p:spPr>
      </p:pic>
      <p:pic>
        <p:nvPicPr>
          <p:cNvPr id="74756" name="Graphic 6" descr="Logo Facebook">
            <a:hlinkClick r:id="rId5"/>
          </p:cNvPr>
          <p:cNvPicPr>
            <a:picLocks noChangeAspect="1"/>
          </p:cNvPicPr>
          <p:nvPr/>
        </p:nvPicPr>
        <p:blipFill>
          <a:blip r:embed="rId6"/>
          <a:srcRect/>
          <a:stretch>
            <a:fillRect/>
          </a:stretch>
        </p:blipFill>
        <p:spPr bwMode="auto">
          <a:xfrm>
            <a:off x="4498975" y="3744913"/>
            <a:ext cx="180975" cy="381000"/>
          </a:xfrm>
          <a:prstGeom prst="rect">
            <a:avLst/>
          </a:prstGeom>
          <a:noFill/>
          <a:ln w="9525">
            <a:noFill/>
            <a:miter lim="800000"/>
            <a:headEnd/>
            <a:tailEnd/>
          </a:ln>
        </p:spPr>
      </p:pic>
      <p:pic>
        <p:nvPicPr>
          <p:cNvPr id="74757" name="Graphic 7" descr="Logo Bluesky">
            <a:hlinkClick r:id="rId7"/>
          </p:cNvPr>
          <p:cNvPicPr>
            <a:picLocks noChangeAspect="1"/>
          </p:cNvPicPr>
          <p:nvPr/>
        </p:nvPicPr>
        <p:blipFill>
          <a:blip r:embed="rId8"/>
          <a:srcRect/>
          <a:stretch>
            <a:fillRect/>
          </a:stretch>
        </p:blipFill>
        <p:spPr bwMode="auto">
          <a:xfrm>
            <a:off x="5008563" y="3754438"/>
            <a:ext cx="428625" cy="381000"/>
          </a:xfrm>
          <a:prstGeom prst="rect">
            <a:avLst/>
          </a:prstGeom>
          <a:noFill/>
          <a:ln w="9525">
            <a:noFill/>
            <a:miter lim="800000"/>
            <a:headEnd/>
            <a:tailEnd/>
          </a:ln>
        </p:spPr>
      </p:pic>
      <p:pic>
        <p:nvPicPr>
          <p:cNvPr id="74758" name="Graphic 8" descr="Logo YouTube">
            <a:hlinkClick r:id="rId9"/>
          </p:cNvPr>
          <p:cNvPicPr>
            <a:picLocks noChangeAspect="1"/>
          </p:cNvPicPr>
          <p:nvPr/>
        </p:nvPicPr>
        <p:blipFill>
          <a:blip r:embed="rId10"/>
          <a:srcRect/>
          <a:stretch>
            <a:fillRect/>
          </a:stretch>
        </p:blipFill>
        <p:spPr bwMode="auto">
          <a:xfrm>
            <a:off x="5668963" y="3744913"/>
            <a:ext cx="533400" cy="381000"/>
          </a:xfrm>
          <a:prstGeom prst="rect">
            <a:avLst/>
          </a:prstGeom>
          <a:noFill/>
          <a:ln w="9525">
            <a:noFill/>
            <a:miter lim="800000"/>
            <a:headEnd/>
            <a:tailEnd/>
          </a:ln>
        </p:spPr>
      </p:pic>
      <p:pic>
        <p:nvPicPr>
          <p:cNvPr id="74759" name="Graphic 9" descr="Logo Flickr">
            <a:hlinkClick r:id="rId11"/>
          </p:cNvPr>
          <p:cNvPicPr>
            <a:picLocks noChangeAspect="1"/>
          </p:cNvPicPr>
          <p:nvPr/>
        </p:nvPicPr>
        <p:blipFill>
          <a:blip r:embed="rId12"/>
          <a:srcRect/>
          <a:stretch>
            <a:fillRect/>
          </a:stretch>
        </p:blipFill>
        <p:spPr bwMode="auto">
          <a:xfrm>
            <a:off x="6481763" y="3854450"/>
            <a:ext cx="371475" cy="161925"/>
          </a:xfrm>
          <a:prstGeom prst="rect">
            <a:avLst/>
          </a:prstGeom>
          <a:noFill/>
          <a:ln w="9525">
            <a:noFill/>
            <a:miter lim="800000"/>
            <a:headEnd/>
            <a:tailEnd/>
          </a:ln>
        </p:spPr>
      </p:pic>
      <p:sp>
        <p:nvSpPr>
          <p:cNvPr id="74760" name="TextBox 4"/>
          <p:cNvSpPr txBox="1">
            <a:spLocks noChangeArrowheads="1"/>
          </p:cNvSpPr>
          <p:nvPr/>
        </p:nvSpPr>
        <p:spPr bwMode="auto">
          <a:xfrm>
            <a:off x="3654425" y="4329113"/>
            <a:ext cx="3900488" cy="460375"/>
          </a:xfrm>
          <a:prstGeom prst="rect">
            <a:avLst/>
          </a:prstGeom>
          <a:noFill/>
          <a:ln w="9525">
            <a:noFill/>
            <a:miter lim="800000"/>
            <a:headEnd/>
            <a:tailEnd/>
          </a:ln>
        </p:spPr>
        <p:txBody>
          <a:bodyPr>
            <a:spAutoFit/>
          </a:bodyPr>
          <a:lstStyle/>
          <a:p>
            <a:r>
              <a:rPr lang="ro-RO" sz="2400" b="1">
                <a:solidFill>
                  <a:srgbClr val="003199"/>
                </a:solidFill>
                <a:latin typeface="Myriad Pro"/>
              </a:rPr>
              <a:t>#EUhealthyworkplaces </a:t>
            </a:r>
          </a:p>
        </p:txBody>
      </p:sp>
      <p:pic>
        <p:nvPicPr>
          <p:cNvPr id="74761" name="Graphic 12">
            <a:extLst>
              <a:ext uri="{C183D7F6-B498-43B3-948B-1728B52AA6E4}">
                <adec:decorative xmlns:adec="http://schemas.microsoft.com/office/drawing/2017/decorative" xmlns="" val="1"/>
              </a:ext>
            </a:extLst>
          </p:cNvPr>
          <p:cNvPicPr>
            <a:picLocks noChangeAspect="1"/>
          </p:cNvPicPr>
          <p:nvPr/>
        </p:nvPicPr>
        <p:blipFill>
          <a:blip r:embed="rId13"/>
          <a:srcRect/>
          <a:stretch>
            <a:fillRect/>
          </a:stretch>
        </p:blipFill>
        <p:spPr bwMode="auto">
          <a:xfrm>
            <a:off x="7078663" y="3744913"/>
            <a:ext cx="593725" cy="958850"/>
          </a:xfrm>
          <a:prstGeom prst="rect">
            <a:avLst/>
          </a:prstGeom>
          <a:noFill/>
          <a:ln w="9525">
            <a:noFill/>
            <a:miter lim="800000"/>
            <a:headEnd/>
            <a:tailEnd/>
          </a:ln>
        </p:spPr>
      </p:pic>
      <p:grpSp>
        <p:nvGrpSpPr>
          <p:cNvPr id="74762" name="Group 14">
            <a:extLst>
              <a:ext uri="{C183D7F6-B498-43B3-948B-1728B52AA6E4}">
                <adec:decorative xmlns:adec="http://schemas.microsoft.com/office/drawing/2017/decorative" xmlns="" val="1"/>
              </a:ext>
            </a:extLst>
          </p:cNvPr>
          <p:cNvGrpSpPr>
            <a:grpSpLocks/>
          </p:cNvGrpSpPr>
          <p:nvPr/>
        </p:nvGrpSpPr>
        <p:grpSpPr bwMode="auto">
          <a:xfrm>
            <a:off x="8154988" y="3779838"/>
            <a:ext cx="3640137" cy="3000375"/>
            <a:chOff x="8155155" y="3779360"/>
            <a:chExt cx="3639627" cy="3001174"/>
          </a:xfrm>
        </p:grpSpPr>
        <p:pic>
          <p:nvPicPr>
            <p:cNvPr id="74763" name="Picture 11"/>
            <p:cNvPicPr>
              <a:picLocks noChangeAspect="1"/>
            </p:cNvPicPr>
            <p:nvPr/>
          </p:nvPicPr>
          <p:blipFill>
            <a:blip r:embed="rId14"/>
            <a:srcRect/>
            <a:stretch>
              <a:fillRect/>
            </a:stretch>
          </p:blipFill>
          <p:spPr bwMode="auto">
            <a:xfrm>
              <a:off x="8155155" y="3779360"/>
              <a:ext cx="3639627" cy="2975106"/>
            </a:xfrm>
            <a:prstGeom prst="rect">
              <a:avLst/>
            </a:prstGeom>
            <a:noFill/>
            <a:ln w="9525">
              <a:noFill/>
              <a:miter lim="800000"/>
              <a:headEnd/>
              <a:tailEnd/>
            </a:ln>
          </p:spPr>
        </p:pic>
        <p:sp>
          <p:nvSpPr>
            <p:cNvPr id="74764" name="TextBox 13"/>
            <p:cNvSpPr txBox="1">
              <a:spLocks noChangeArrowheads="1"/>
            </p:cNvSpPr>
            <p:nvPr/>
          </p:nvSpPr>
          <p:spPr bwMode="auto">
            <a:xfrm>
              <a:off x="9163050" y="6580479"/>
              <a:ext cx="2085975" cy="200055"/>
            </a:xfrm>
            <a:prstGeom prst="rect">
              <a:avLst/>
            </a:prstGeom>
            <a:noFill/>
            <a:ln w="9525">
              <a:noFill/>
              <a:miter lim="800000"/>
              <a:headEnd/>
              <a:tailEnd/>
            </a:ln>
          </p:spPr>
          <p:txBody>
            <a:bodyPr>
              <a:spAutoFit/>
            </a:bodyPr>
            <a:lstStyle/>
            <a:p>
              <a:r>
                <a:rPr lang="ro-RO" sz="700">
                  <a:solidFill>
                    <a:schemeClr val="bg1"/>
                  </a:solidFill>
                </a:rPr>
                <a:t>© PaeGAG - stock.adobe.com </a:t>
              </a:r>
            </a:p>
          </p:txBody>
        </p:sp>
      </p:grpSp>
    </p:spTree>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Theme1 1">
        <a:dk1>
          <a:srgbClr val="003399"/>
        </a:dk1>
        <a:lt1>
          <a:srgbClr val="FFFFFF"/>
        </a:lt1>
        <a:dk2>
          <a:srgbClr val="000000"/>
        </a:dk2>
        <a:lt2>
          <a:srgbClr val="FFFFFF"/>
        </a:lt2>
        <a:accent1>
          <a:srgbClr val="003399"/>
        </a:accent1>
        <a:accent2>
          <a:srgbClr val="A9DE4E"/>
        </a:accent2>
        <a:accent3>
          <a:srgbClr val="AAAAAA"/>
        </a:accent3>
        <a:accent4>
          <a:srgbClr val="DADADA"/>
        </a:accent4>
        <a:accent5>
          <a:srgbClr val="AAADCA"/>
        </a:accent5>
        <a:accent6>
          <a:srgbClr val="99C946"/>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Props1.xml><?xml version="1.0" encoding="utf-8"?>
<ds:datastoreItem xmlns:ds="http://schemas.openxmlformats.org/officeDocument/2006/customXml" ds:itemID="{4B3648CF-7F17-456C-80C9-283401402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http://purl.org/dc/elements/1.1/"/>
    <ds:schemaRef ds:uri="http://schemas.microsoft.com/office/2006/documentManagement/types"/>
    <ds:schemaRef ds:uri="74375373-3c44-45ee-a688-8fa44d7da57a"/>
    <ds:schemaRef ds:uri="http://purl.org/dc/terms/"/>
    <ds:schemaRef ds:uri="http://schemas.openxmlformats.org/package/2006/metadata/core-properties"/>
    <ds:schemaRef ds:uri="http://purl.org/dc/dcmitype/"/>
    <ds:schemaRef ds:uri="http://schemas.microsoft.com/office/infopath/2007/PartnerControls"/>
    <ds:schemaRef ds:uri="d5ac9beb-95ef-4df8-be38-b0ea3ce121b4"/>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1945</TotalTime>
  <Words>4905</Words>
  <Application>Microsoft Office PowerPoint</Application>
  <PresentationFormat>Custom</PresentationFormat>
  <Paragraphs>539</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Theme1</vt:lpstr>
      <vt:lpstr>Campania „Locuri de muncă sănătoase – 2026-2028” 
 „Împreună pentru sănătatea mintală la locul de muncă” </vt:lpstr>
      <vt:lpstr>Cuprins</vt:lpstr>
      <vt:lpstr>Imaginea de ansamblu: sănătatea mintală ne influențează munca și viața de zi cu zi </vt:lpstr>
      <vt:lpstr>Imaginea de ansamblu: care e miza?</vt:lpstr>
      <vt:lpstr>Imaginea de ansamblu: perspectiva lucrătorilor </vt:lpstr>
      <vt:lpstr>Imaginea de ansamblu: perspectiva organizațiilor și cea a lucrătorilor -1- </vt:lpstr>
      <vt:lpstr>Imaginea de ansamblu: perspectiva organizațiilor -2- </vt:lpstr>
      <vt:lpstr>Scopurile și obiectivele campaniei</vt:lpstr>
      <vt:lpstr>Cui i se adresează campania? Cine ar trebui să participe?</vt:lpstr>
      <vt:lpstr>Foaie de parcurs către acțiune: cele cinci domenii prioritare ale campaniei</vt:lpstr>
      <vt:lpstr>Prioritatea 1: Evaluarea și gestionarea riscurilor psihosociale -1- </vt:lpstr>
      <vt:lpstr>Prioritatea 1: Evaluarea și gestionarea riscurilor psihosociale -2- </vt:lpstr>
      <vt:lpstr>Prioritatea 1: Evaluarea și gestionarea riscurilor psihosociale -3- </vt:lpstr>
      <vt:lpstr>Prioritatea 1: Evaluarea și gestionarea riscurilor psihosociale -4- </vt:lpstr>
      <vt:lpstr>Prioritatea 2: hărțuirea, hărțuirea sexuală și violența -1- </vt:lpstr>
      <vt:lpstr>Prioritatea 2: hărțuirea, hărțuirea sexuală și violența -2- </vt:lpstr>
      <vt:lpstr>Prioritatea 2: hărțuirea, hărțuirea sexuală și violența -3- </vt:lpstr>
      <vt:lpstr>Prioritatea 3: Riscurile fizice și sănătatea mintală -1- </vt:lpstr>
      <vt:lpstr>Prioritatea 3: Riscurile fizice și sănătatea mintală -2- </vt:lpstr>
      <vt:lpstr>Prioritatea 4: Riscurile psihosociale în sectorul sănătății și asistenței sociale -1- </vt:lpstr>
      <vt:lpstr>Prioritatea 4: Riscurile psihosociale în sectorul sănătății și asistenței sociale -2- </vt:lpstr>
      <vt:lpstr>Prioritatea 4: Riscurile psihosociale în sectorul sănătății și asistenței sociale -3- </vt:lpstr>
      <vt:lpstr>Prioritatea 5: Susținerea sănătății mintale la locul de muncă -1- </vt:lpstr>
      <vt:lpstr>Prioritatea 5: Susținerea sănătății mintale la locul de muncă -2- </vt:lpstr>
      <vt:lpstr>Prioritatea 5: Susținerea sănătății mintale la locul de muncă -3- </vt:lpstr>
      <vt:lpstr>Rețeaua EU-OSHA</vt:lpstr>
      <vt:lpstr>Resursele campaniei: tot ce aveți nevoie, într-un singur loc</vt:lpstr>
      <vt:lpstr>Setul de instrumente și promovarea digitală: promovați campania în mod eficace</vt:lpstr>
      <vt:lpstr>Cum vă puteți implica în campanie?</vt:lpstr>
      <vt:lpstr>Păstrați legătura cu campania</vt:lpstr>
    </vt:vector>
  </TitlesOfParts>
  <Company>CDT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Mariana Pop</cp:lastModifiedBy>
  <cp:revision>76</cp:revision>
  <dcterms:created xsi:type="dcterms:W3CDTF">2026-06-23T11:43:48Z</dcterms:created>
  <dcterms:modified xsi:type="dcterms:W3CDTF">2026-10-08T07:36:17Z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lcf76f155ced4ddcb4097134ff3c332f">
    <vt:lpwstr/>
  </property>
</Properties>
</file>